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</p:sldIdLst>
  <p:sldSz cy="5143500" cx="9144000"/>
  <p:notesSz cx="6858000" cy="9144000"/>
  <p:embeddedFontLst>
    <p:embeddedFont>
      <p:font typeface="Helvetica Neue"/>
      <p:regular r:id="rId101"/>
      <p:bold r:id="rId102"/>
      <p:italic r:id="rId103"/>
      <p:boldItalic r:id="rId10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DE9E2B-9F03-405D-A023-0AF4441CB727}">
  <a:tblStyle styleId="{9CDE9E2B-9F03-405D-A023-0AF4441CB7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4" Type="http://schemas.openxmlformats.org/officeDocument/2006/relationships/font" Target="fonts/HelveticaNeue-boldItalic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font" Target="fonts/HelveticaNeue-italic.fntdata"/><Relationship Id="rId102" Type="http://schemas.openxmlformats.org/officeDocument/2006/relationships/font" Target="fonts/HelveticaNeue-bold.fntdata"/><Relationship Id="rId101" Type="http://schemas.openxmlformats.org/officeDocument/2006/relationships/font" Target="fonts/HelveticaNeue-regular.fntdata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2b7ebf6a_0_3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82b7ebf6a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2b7ebf6a_0_40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2b7ebf6a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82b7ebf6a_0_20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82b7ebf6a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82b7ebf6a_0_4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82b7ebf6a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82b7ebf6a_0_48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82b7ebf6a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82b7ebf6a_0_5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82b7ebf6a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82b7ebf6a_0_2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82b7ebf6a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82b7ebf6a_0_1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82b7ebf6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82b7ebf6a_0_59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82b7ebf6a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82b7ebf6a_0_7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82b7ebf6a_0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07d19557f_0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107d19557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82b7ebf6a_0_7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82b7ebf6a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82b7ebf6a_0_7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82b7ebf6a_0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82b7ebf6a_0_79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82b7ebf6a_0_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82b7ebf6a_0_8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82b7ebf6a_0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82b7ebf6a_0_8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82b7ebf6a_0_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82b7ebf6a_0_90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82b7ebf6a_0_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82b7ebf6a_0_86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82b7ebf6a_0_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82b7ebf6a_0_9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82b7ebf6a_0_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82b7ebf6a_0_2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82b7ebf6a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6432a18fd9_14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6432a18fd9_1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82b7ebf6a_0_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82b7ebf6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82b7ebf6a_3_7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82b7ebf6a_3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0904f4269_2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0904f4269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82b7ebf6a_3_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82b7ebf6a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82b7ebf6a_3_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82b7ebf6a_3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82b7ebf6a_3_9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82b7ebf6a_3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82b7ebf6a_3_1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82b7ebf6a_3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82b7ebf6a_3_1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82b7ebf6a_3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82b7ebf6a_3_1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82b7ebf6a_3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82b7ebf6a_3_1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82b7ebf6a_3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82b7ebf6a_3_1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82b7ebf6a_3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2b7ebf6a_3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2b7ebf6a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82b7ebf6a_3_20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82b7ebf6a_3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82b7ebf6a_3_18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82b7ebf6a_3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82b7ebf6a_3_8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82b7ebf6a_3_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82b7ebf6a_3_19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82b7ebf6a_3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82b7ebf6a_3_2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82b7ebf6a_3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6432a18fd9_14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6432a18fd9_1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6432a18fd9_14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6432a18fd9_1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6432a18fd9_14_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6432a18fd9_14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82b7ebf6a_3_2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82b7ebf6a_3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82b7ebf6a_3_2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82b7ebf6a_3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904f4269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0904f42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82b7ebf6a_3_27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82b7ebf6a_3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82b7ebf6a_3_28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82b7ebf6a_3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82b7ebf6a_3_3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82b7ebf6a_3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82b7ebf6a_3_3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82b7ebf6a_3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82b7ebf6a_3_36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82b7ebf6a_3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82b7ebf6a_3_4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82b7ebf6a_3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82b7ebf6a_3_4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82b7ebf6a_3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82b7ebf6a_3_4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82b7ebf6a_3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10904f4269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10904f426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10904f4269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10904f426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904f4269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0904f426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82b7ebf6a_3_3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82b7ebf6a_3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82b7ebf6a_3_7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82b7ebf6a_3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82b7ebf6a_3_7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82b7ebf6a_3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82b7ebf6a_3_7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82b7ebf6a_3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82b7ebf6a_3_5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82b7ebf6a_3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82b7ebf6a_3_29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82b7ebf6a_3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82b7ebf6a_3_5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82b7ebf6a_3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82b7ebf6a_3_5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82b7ebf6a_3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82b7ebf6a_3_5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82b7ebf6a_3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82b7ebf6a_3_5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82b7ebf6a_3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2b7ebf6a_0_1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2b7ebf6a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82b7ebf6a_3_6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82b7ebf6a_3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82b7ebf6a_3_59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82b7ebf6a_3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82b7ebf6a_3_67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82b7ebf6a_3_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82b7ebf6a_3_7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82b7ebf6a_3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82b7ebf6a_3_80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82b7ebf6a_3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82b7ebf6a_3_8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82b7ebf6a_3_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82b7ebf6a_3_7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82b7ebf6a_3_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82b7ebf6a_3_79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82b7ebf6a_3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82b7ebf6a_3_79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82b7ebf6a_3_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82b7ebf6a_3_8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82b7ebf6a_3_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2b7ebf6a_0_2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2b7ebf6a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82b7ebf6a_3_8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82b7ebf6a_3_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82b7ebf6a_3_86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82b7ebf6a_3_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82b7ebf6a_3_87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82b7ebf6a_3_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82b7ebf6a_3_88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82b7ebf6a_3_8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641b94acb5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" name="Google Shape;1370;g641b94ac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641b94acb5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641b94acb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641b94acb5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641b94acb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641b94acb5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641b94acb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641b94acb5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4" name="Google Shape;1394;g641b94acb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641b94acb5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641b94acb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2b7ebf6a_0_2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82b7ebf6a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29c553ca97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29c553ca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82b7ebf6a_3_90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82b7ebf6a_3_9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10904f4269_0_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10904f426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10904f4269_0_6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10904f426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10904f4269_0_7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" name="Google Shape;1435;g10904f426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82b7ebf6a_3_9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82b7ebf6a_3_9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53261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Lecture 13 -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2000">
                <a:solidFill>
                  <a:srgbClr val="FFFFFF"/>
                </a:solidFill>
              </a:defRPr>
            </a:lvl1pPr>
            <a:lvl2pPr lvl="1">
              <a:buNone/>
              <a:defRPr sz="2000">
                <a:solidFill>
                  <a:srgbClr val="FFFFFF"/>
                </a:solidFill>
              </a:defRPr>
            </a:lvl2pPr>
            <a:lvl3pPr lvl="2">
              <a:buNone/>
              <a:defRPr sz="2000">
                <a:solidFill>
                  <a:srgbClr val="FFFFFF"/>
                </a:solidFill>
              </a:defRPr>
            </a:lvl3pPr>
            <a:lvl4pPr lvl="3">
              <a:buNone/>
              <a:defRPr sz="2000">
                <a:solidFill>
                  <a:srgbClr val="FFFFFF"/>
                </a:solidFill>
              </a:defRPr>
            </a:lvl4pPr>
            <a:lvl5pPr lvl="4">
              <a:buNone/>
              <a:defRPr sz="2000">
                <a:solidFill>
                  <a:srgbClr val="FFFFFF"/>
                </a:solidFill>
              </a:defRPr>
            </a:lvl5pPr>
            <a:lvl6pPr lvl="5">
              <a:buNone/>
              <a:defRPr sz="2000">
                <a:solidFill>
                  <a:srgbClr val="FFFFFF"/>
                </a:solidFill>
              </a:defRPr>
            </a:lvl6pPr>
            <a:lvl7pPr lvl="6">
              <a:buNone/>
              <a:defRPr sz="2000">
                <a:solidFill>
                  <a:srgbClr val="FFFFFF"/>
                </a:solidFill>
              </a:defRPr>
            </a:lvl7pPr>
            <a:lvl8pPr lvl="7">
              <a:buNone/>
              <a:defRPr sz="2000">
                <a:solidFill>
                  <a:srgbClr val="FFFFFF"/>
                </a:solidFill>
              </a:defRPr>
            </a:lvl8pPr>
            <a:lvl9pPr lvl="8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2"/>
          <p:cNvSpPr txBox="1"/>
          <p:nvPr/>
        </p:nvSpPr>
        <p:spPr>
          <a:xfrm>
            <a:off x="75359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22 Oct 2019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0" y="4593900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Erik Learned-Miller and TAs</a:t>
            </a:r>
            <a:br>
              <a:rPr lang="en" sz="1800">
                <a:solidFill>
                  <a:srgbClr val="FFFFFF"/>
                </a:solidFill>
              </a:rPr>
            </a:br>
            <a:r>
              <a:rPr lang="en" sz="1200">
                <a:solidFill>
                  <a:srgbClr val="FFFFFF"/>
                </a:solidFill>
              </a:rPr>
              <a:t>Adapted from slides of Fei-Fei Li &amp; Andrej Karpathy &amp; Justin Johnson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57200" y="1200150"/>
            <a:ext cx="3994526" cy="372568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2" type="body"/>
          </p:nvPr>
        </p:nvSpPr>
        <p:spPr>
          <a:xfrm>
            <a:off x="4692274" y="1200150"/>
            <a:ext cx="3994526" cy="372568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1"/>
          <p:cNvSpPr txBox="1"/>
          <p:nvPr/>
        </p:nvSpPr>
        <p:spPr>
          <a:xfrm>
            <a:off x="53261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Lecture 13 -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9" name="Google Shape;9;p1"/>
          <p:cNvSpPr txBox="1"/>
          <p:nvPr>
            <p:ph idx="2" type="sldNum"/>
          </p:nvPr>
        </p:nvSpPr>
        <p:spPr>
          <a:xfrm>
            <a:off x="6960489" y="4667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75359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22</a:t>
            </a:r>
            <a:r>
              <a:rPr lang="en" sz="2000">
                <a:solidFill>
                  <a:srgbClr val="FFFFFF"/>
                </a:solidFill>
              </a:rPr>
              <a:t> Oct 2019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1" name="Google Shape;11;p1"/>
          <p:cNvSpPr txBox="1"/>
          <p:nvPr/>
        </p:nvSpPr>
        <p:spPr>
          <a:xfrm>
            <a:off x="0" y="4593900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Erik Learned-Miller and TAs</a:t>
            </a:r>
            <a:br>
              <a:rPr lang="en" sz="1800">
                <a:solidFill>
                  <a:srgbClr val="FFFFFF"/>
                </a:solidFill>
              </a:rPr>
            </a:br>
            <a:r>
              <a:rPr lang="en" sz="1200">
                <a:solidFill>
                  <a:srgbClr val="FFFFFF"/>
                </a:solidFill>
              </a:rPr>
              <a:t>Adapted from slides of Fei-Fei Li &amp; Andrej Karpathy &amp; Justin Johnson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25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3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6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31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35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30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27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29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hyperlink" Target="https://github.com/rbgirshick/rcnn" TargetMode="External"/><Relationship Id="rId4" Type="http://schemas.openxmlformats.org/officeDocument/2006/relationships/hyperlink" Target="https://github.com/rbgirshick/fast-rcnn" TargetMode="External"/><Relationship Id="rId5" Type="http://schemas.openxmlformats.org/officeDocument/2006/relationships/hyperlink" Target="https://github.com/ShaoqingRen/faster_rcnn" TargetMode="External"/><Relationship Id="rId6" Type="http://schemas.openxmlformats.org/officeDocument/2006/relationships/hyperlink" Target="https://github.com/rbgirshick/py-faster-rcnn" TargetMode="External"/><Relationship Id="rId7" Type="http://schemas.openxmlformats.org/officeDocument/2006/relationships/hyperlink" Target="http://pjreddie.com/darknet/yolo/" TargetMode="Externa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8"/>
          <p:cNvSpPr txBox="1"/>
          <p:nvPr/>
        </p:nvSpPr>
        <p:spPr>
          <a:xfrm>
            <a:off x="170825" y="191900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Lecture 13: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Spatial Localization and 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Detection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7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17"/>
          <p:cNvSpPr txBox="1"/>
          <p:nvPr/>
        </p:nvSpPr>
        <p:spPr>
          <a:xfrm>
            <a:off x="120875" y="69950"/>
            <a:ext cx="89118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Simple Recipe for Classification + Localization</a:t>
            </a:r>
            <a:endParaRPr sz="3000"/>
          </a:p>
        </p:txBody>
      </p:sp>
      <p:sp>
        <p:nvSpPr>
          <p:cNvPr id="215" name="Google Shape;215;p17"/>
          <p:cNvSpPr txBox="1"/>
          <p:nvPr/>
        </p:nvSpPr>
        <p:spPr>
          <a:xfrm>
            <a:off x="304625" y="647075"/>
            <a:ext cx="84525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Step 3</a:t>
            </a:r>
            <a:r>
              <a:rPr lang="en" sz="1800"/>
              <a:t>: Train the regression head only with SGD and L2 loss</a:t>
            </a:r>
            <a:endParaRPr sz="1800"/>
          </a:p>
        </p:txBody>
      </p:sp>
      <p:pic>
        <p:nvPicPr>
          <p:cNvPr id="216" name="Google Shape;2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75" y="2838222"/>
            <a:ext cx="1494902" cy="124029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7"/>
          <p:cNvSpPr/>
          <p:nvPr/>
        </p:nvSpPr>
        <p:spPr>
          <a:xfrm rot="5400000">
            <a:off x="1842000" y="3099425"/>
            <a:ext cx="1050900" cy="717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7"/>
          <p:cNvSpPr/>
          <p:nvPr/>
        </p:nvSpPr>
        <p:spPr>
          <a:xfrm>
            <a:off x="3079224" y="3258874"/>
            <a:ext cx="863700" cy="393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7"/>
          <p:cNvSpPr txBox="1"/>
          <p:nvPr/>
        </p:nvSpPr>
        <p:spPr>
          <a:xfrm>
            <a:off x="172725" y="4122325"/>
            <a:ext cx="15762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</a:t>
            </a:r>
            <a:endParaRPr/>
          </a:p>
        </p:txBody>
      </p:sp>
      <p:sp>
        <p:nvSpPr>
          <p:cNvPr id="220" name="Google Shape;220;p17"/>
          <p:cNvSpPr txBox="1"/>
          <p:nvPr/>
        </p:nvSpPr>
        <p:spPr>
          <a:xfrm>
            <a:off x="1648950" y="224752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and Pooling</a:t>
            </a:r>
            <a:endParaRPr/>
          </a:p>
        </p:txBody>
      </p:sp>
      <p:sp>
        <p:nvSpPr>
          <p:cNvPr id="221" name="Google Shape;221;p17"/>
          <p:cNvSpPr txBox="1"/>
          <p:nvPr/>
        </p:nvSpPr>
        <p:spPr>
          <a:xfrm>
            <a:off x="2792574" y="3823050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conv feature map</a:t>
            </a:r>
            <a:endParaRPr/>
          </a:p>
        </p:txBody>
      </p:sp>
      <p:cxnSp>
        <p:nvCxnSpPr>
          <p:cNvPr id="222" name="Google Shape;222;p17"/>
          <p:cNvCxnSpPr>
            <a:stCxn id="216" idx="3"/>
            <a:endCxn id="217" idx="2"/>
          </p:cNvCxnSpPr>
          <p:nvPr/>
        </p:nvCxnSpPr>
        <p:spPr>
          <a:xfrm>
            <a:off x="1708277" y="3458371"/>
            <a:ext cx="300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" name="Google Shape;223;p17"/>
          <p:cNvCxnSpPr/>
          <p:nvPr/>
        </p:nvCxnSpPr>
        <p:spPr>
          <a:xfrm>
            <a:off x="2726400" y="3501324"/>
            <a:ext cx="326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24" name="Google Shape;224;p17"/>
          <p:cNvGrpSpPr/>
          <p:nvPr/>
        </p:nvGrpSpPr>
        <p:grpSpPr>
          <a:xfrm>
            <a:off x="4472599" y="1171750"/>
            <a:ext cx="1852243" cy="1455632"/>
            <a:chOff x="4238657" y="1062231"/>
            <a:chExt cx="2619493" cy="2058594"/>
          </a:xfrm>
        </p:grpSpPr>
        <p:sp>
          <p:nvSpPr>
            <p:cNvPr id="225" name="Google Shape;225;p17"/>
            <p:cNvSpPr/>
            <p:nvPr/>
          </p:nvSpPr>
          <p:spPr>
            <a:xfrm>
              <a:off x="4317750" y="1119225"/>
              <a:ext cx="2540400" cy="2001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4878475" y="1809925"/>
              <a:ext cx="106500" cy="864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5174875" y="1809775"/>
              <a:ext cx="106500" cy="864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7"/>
            <p:cNvSpPr txBox="1"/>
            <p:nvPr/>
          </p:nvSpPr>
          <p:spPr>
            <a:xfrm>
              <a:off x="4238657" y="1062231"/>
              <a:ext cx="2032200" cy="54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Fully-connected layers</a:t>
              </a:r>
              <a:endParaRPr sz="1200"/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5952125" y="1832425"/>
              <a:ext cx="106500" cy="90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7"/>
            <p:cNvSpPr txBox="1"/>
            <p:nvPr/>
          </p:nvSpPr>
          <p:spPr>
            <a:xfrm>
              <a:off x="5179120" y="2612966"/>
              <a:ext cx="157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Class scores</a:t>
              </a:r>
              <a:endParaRPr sz="1200"/>
            </a:p>
          </p:txBody>
        </p:sp>
        <p:cxnSp>
          <p:nvCxnSpPr>
            <p:cNvPr id="232" name="Google Shape;232;p17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33" name="Google Shape;233;p17"/>
          <p:cNvGrpSpPr/>
          <p:nvPr/>
        </p:nvGrpSpPr>
        <p:grpSpPr>
          <a:xfrm>
            <a:off x="4472599" y="2932925"/>
            <a:ext cx="2030693" cy="1374840"/>
            <a:chOff x="4238657" y="1062231"/>
            <a:chExt cx="2871862" cy="1944335"/>
          </a:xfrm>
        </p:grpSpPr>
        <p:sp>
          <p:nvSpPr>
            <p:cNvPr id="234" name="Google Shape;234;p17"/>
            <p:cNvSpPr/>
            <p:nvPr/>
          </p:nvSpPr>
          <p:spPr>
            <a:xfrm>
              <a:off x="4878475" y="1809925"/>
              <a:ext cx="106500" cy="864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7"/>
            <p:cNvSpPr/>
            <p:nvPr/>
          </p:nvSpPr>
          <p:spPr>
            <a:xfrm>
              <a:off x="5174875" y="1809775"/>
              <a:ext cx="106500" cy="864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7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7"/>
            <p:cNvSpPr txBox="1"/>
            <p:nvPr/>
          </p:nvSpPr>
          <p:spPr>
            <a:xfrm>
              <a:off x="4238657" y="1062231"/>
              <a:ext cx="2032200" cy="54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Fully-connected layers</a:t>
              </a:r>
              <a:endParaRPr sz="1200"/>
            </a:p>
          </p:txBody>
        </p:sp>
        <p:sp>
          <p:nvSpPr>
            <p:cNvPr id="238" name="Google Shape;238;p17"/>
            <p:cNvSpPr/>
            <p:nvPr/>
          </p:nvSpPr>
          <p:spPr>
            <a:xfrm>
              <a:off x="5956625" y="2041259"/>
              <a:ext cx="1065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7"/>
            <p:cNvSpPr txBox="1"/>
            <p:nvPr/>
          </p:nvSpPr>
          <p:spPr>
            <a:xfrm>
              <a:off x="5179119" y="2612966"/>
              <a:ext cx="193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Box coordinates</a:t>
              </a:r>
              <a:endParaRPr sz="1200"/>
            </a:p>
          </p:txBody>
        </p:sp>
        <p:cxnSp>
          <p:nvCxnSpPr>
            <p:cNvPr id="240" name="Google Shape;240;p17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241" name="Google Shape;241;p17"/>
          <p:cNvCxnSpPr>
            <a:stCxn id="218" idx="5"/>
            <a:endCxn id="234" idx="1"/>
          </p:cNvCxnSpPr>
          <p:nvPr/>
        </p:nvCxnSpPr>
        <p:spPr>
          <a:xfrm>
            <a:off x="3942924" y="3406474"/>
            <a:ext cx="982200" cy="360900"/>
          </a:xfrm>
          <a:prstGeom prst="curvedConnector3">
            <a:avLst>
              <a:gd fmla="val 49994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" name="Google Shape;242;p17"/>
          <p:cNvCxnSpPr/>
          <p:nvPr/>
        </p:nvCxnSpPr>
        <p:spPr>
          <a:xfrm>
            <a:off x="5879964" y="3767366"/>
            <a:ext cx="231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3" name="Google Shape;243;p17"/>
          <p:cNvSpPr txBox="1"/>
          <p:nvPr/>
        </p:nvSpPr>
        <p:spPr>
          <a:xfrm>
            <a:off x="6170000" y="3570575"/>
            <a:ext cx="982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L2 loss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8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" name="Google Shape;249;p18"/>
          <p:cNvSpPr txBox="1"/>
          <p:nvPr/>
        </p:nvSpPr>
        <p:spPr>
          <a:xfrm>
            <a:off x="120875" y="69950"/>
            <a:ext cx="89118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Simple Recipe for Classification + Localization</a:t>
            </a:r>
            <a:endParaRPr sz="3000"/>
          </a:p>
        </p:txBody>
      </p:sp>
      <p:sp>
        <p:nvSpPr>
          <p:cNvPr id="250" name="Google Shape;250;p18"/>
          <p:cNvSpPr txBox="1"/>
          <p:nvPr/>
        </p:nvSpPr>
        <p:spPr>
          <a:xfrm>
            <a:off x="304625" y="647075"/>
            <a:ext cx="8452500" cy="8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Step 4</a:t>
            </a:r>
            <a:r>
              <a:rPr lang="en" sz="1800"/>
              <a:t>: At test time use both heads</a:t>
            </a:r>
            <a:endParaRPr sz="1800"/>
          </a:p>
        </p:txBody>
      </p:sp>
      <p:pic>
        <p:nvPicPr>
          <p:cNvPr id="251" name="Google Shape;25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75" y="2838222"/>
            <a:ext cx="1494902" cy="1240299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8"/>
          <p:cNvSpPr/>
          <p:nvPr/>
        </p:nvSpPr>
        <p:spPr>
          <a:xfrm rot="5400000">
            <a:off x="1842000" y="3099425"/>
            <a:ext cx="1050900" cy="717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8"/>
          <p:cNvSpPr/>
          <p:nvPr/>
        </p:nvSpPr>
        <p:spPr>
          <a:xfrm>
            <a:off x="3079224" y="3258874"/>
            <a:ext cx="863700" cy="393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8"/>
          <p:cNvSpPr txBox="1"/>
          <p:nvPr/>
        </p:nvSpPr>
        <p:spPr>
          <a:xfrm>
            <a:off x="172725" y="4122325"/>
            <a:ext cx="15762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</a:t>
            </a:r>
            <a:endParaRPr/>
          </a:p>
        </p:txBody>
      </p:sp>
      <p:sp>
        <p:nvSpPr>
          <p:cNvPr id="255" name="Google Shape;255;p18"/>
          <p:cNvSpPr txBox="1"/>
          <p:nvPr/>
        </p:nvSpPr>
        <p:spPr>
          <a:xfrm>
            <a:off x="1648950" y="224752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and Pooling</a:t>
            </a:r>
            <a:endParaRPr/>
          </a:p>
        </p:txBody>
      </p:sp>
      <p:sp>
        <p:nvSpPr>
          <p:cNvPr id="256" name="Google Shape;256;p18"/>
          <p:cNvSpPr txBox="1"/>
          <p:nvPr/>
        </p:nvSpPr>
        <p:spPr>
          <a:xfrm>
            <a:off x="2792574" y="3823050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conv feature map</a:t>
            </a:r>
            <a:endParaRPr/>
          </a:p>
        </p:txBody>
      </p:sp>
      <p:cxnSp>
        <p:nvCxnSpPr>
          <p:cNvPr id="257" name="Google Shape;257;p18"/>
          <p:cNvCxnSpPr>
            <a:stCxn id="251" idx="3"/>
            <a:endCxn id="252" idx="2"/>
          </p:cNvCxnSpPr>
          <p:nvPr/>
        </p:nvCxnSpPr>
        <p:spPr>
          <a:xfrm>
            <a:off x="1708277" y="3458371"/>
            <a:ext cx="300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" name="Google Shape;258;p18"/>
          <p:cNvCxnSpPr/>
          <p:nvPr/>
        </p:nvCxnSpPr>
        <p:spPr>
          <a:xfrm>
            <a:off x="2726400" y="3501324"/>
            <a:ext cx="326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59" name="Google Shape;259;p18"/>
          <p:cNvGrpSpPr/>
          <p:nvPr/>
        </p:nvGrpSpPr>
        <p:grpSpPr>
          <a:xfrm>
            <a:off x="4472599" y="1171750"/>
            <a:ext cx="1776138" cy="1374840"/>
            <a:chOff x="4238657" y="1062231"/>
            <a:chExt cx="2511863" cy="1944335"/>
          </a:xfrm>
        </p:grpSpPr>
        <p:sp>
          <p:nvSpPr>
            <p:cNvPr id="260" name="Google Shape;260;p18"/>
            <p:cNvSpPr/>
            <p:nvPr/>
          </p:nvSpPr>
          <p:spPr>
            <a:xfrm>
              <a:off x="4878475" y="1809925"/>
              <a:ext cx="106500" cy="864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5174875" y="1809775"/>
              <a:ext cx="106500" cy="864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8"/>
            <p:cNvSpPr txBox="1"/>
            <p:nvPr/>
          </p:nvSpPr>
          <p:spPr>
            <a:xfrm>
              <a:off x="4238657" y="1062231"/>
              <a:ext cx="2032200" cy="54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Fully-connected layers</a:t>
              </a:r>
              <a:endParaRPr sz="1200"/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5952125" y="1832425"/>
              <a:ext cx="106500" cy="90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8"/>
            <p:cNvSpPr txBox="1"/>
            <p:nvPr/>
          </p:nvSpPr>
          <p:spPr>
            <a:xfrm>
              <a:off x="5179120" y="2612966"/>
              <a:ext cx="157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Class scores</a:t>
              </a:r>
              <a:endParaRPr sz="1200"/>
            </a:p>
          </p:txBody>
        </p:sp>
        <p:cxnSp>
          <p:nvCxnSpPr>
            <p:cNvPr id="266" name="Google Shape;266;p18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67" name="Google Shape;267;p18"/>
          <p:cNvGrpSpPr/>
          <p:nvPr/>
        </p:nvGrpSpPr>
        <p:grpSpPr>
          <a:xfrm>
            <a:off x="4472599" y="2932925"/>
            <a:ext cx="2030693" cy="1374840"/>
            <a:chOff x="4238657" y="1062231"/>
            <a:chExt cx="2871862" cy="1944335"/>
          </a:xfrm>
        </p:grpSpPr>
        <p:sp>
          <p:nvSpPr>
            <p:cNvPr id="268" name="Google Shape;268;p18"/>
            <p:cNvSpPr/>
            <p:nvPr/>
          </p:nvSpPr>
          <p:spPr>
            <a:xfrm>
              <a:off x="4878475" y="1809925"/>
              <a:ext cx="106500" cy="864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5174875" y="1809775"/>
              <a:ext cx="106500" cy="864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8"/>
            <p:cNvSpPr txBox="1"/>
            <p:nvPr/>
          </p:nvSpPr>
          <p:spPr>
            <a:xfrm>
              <a:off x="4238657" y="1062231"/>
              <a:ext cx="2032200" cy="54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Fully-connected layers</a:t>
              </a:r>
              <a:endParaRPr sz="1200"/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5956625" y="2041259"/>
              <a:ext cx="1065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8"/>
            <p:cNvSpPr txBox="1"/>
            <p:nvPr/>
          </p:nvSpPr>
          <p:spPr>
            <a:xfrm>
              <a:off x="5179119" y="2612966"/>
              <a:ext cx="193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Box coordinates</a:t>
              </a:r>
              <a:endParaRPr sz="1200"/>
            </a:p>
          </p:txBody>
        </p:sp>
        <p:cxnSp>
          <p:nvCxnSpPr>
            <p:cNvPr id="274" name="Google Shape;274;p18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275" name="Google Shape;275;p18"/>
          <p:cNvCxnSpPr>
            <a:stCxn id="253" idx="5"/>
            <a:endCxn id="260" idx="1"/>
          </p:cNvCxnSpPr>
          <p:nvPr/>
        </p:nvCxnSpPr>
        <p:spPr>
          <a:xfrm flipH="1" rot="10800000">
            <a:off x="3942924" y="2006074"/>
            <a:ext cx="982200" cy="1400400"/>
          </a:xfrm>
          <a:prstGeom prst="curvedConnector3">
            <a:avLst>
              <a:gd fmla="val 49994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" name="Google Shape;276;p18"/>
          <p:cNvCxnSpPr>
            <a:stCxn id="253" idx="5"/>
            <a:endCxn id="268" idx="1"/>
          </p:cNvCxnSpPr>
          <p:nvPr/>
        </p:nvCxnSpPr>
        <p:spPr>
          <a:xfrm>
            <a:off x="3942924" y="3406474"/>
            <a:ext cx="982200" cy="360900"/>
          </a:xfrm>
          <a:prstGeom prst="curvedConnector3">
            <a:avLst>
              <a:gd fmla="val 49994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9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2" name="Google Shape;282;p19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Per-class vs class agnostic regression</a:t>
            </a:r>
            <a:endParaRPr sz="3000"/>
          </a:p>
        </p:txBody>
      </p:sp>
      <p:pic>
        <p:nvPicPr>
          <p:cNvPr id="283" name="Google Shape;28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75" y="2838222"/>
            <a:ext cx="1494902" cy="1240299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9"/>
          <p:cNvSpPr/>
          <p:nvPr/>
        </p:nvSpPr>
        <p:spPr>
          <a:xfrm rot="5400000">
            <a:off x="1842000" y="3099425"/>
            <a:ext cx="1050900" cy="717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9"/>
          <p:cNvSpPr/>
          <p:nvPr/>
        </p:nvSpPr>
        <p:spPr>
          <a:xfrm>
            <a:off x="3079224" y="3258874"/>
            <a:ext cx="863700" cy="393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9"/>
          <p:cNvSpPr txBox="1"/>
          <p:nvPr/>
        </p:nvSpPr>
        <p:spPr>
          <a:xfrm>
            <a:off x="172725" y="4122325"/>
            <a:ext cx="15762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</a:t>
            </a:r>
            <a:endParaRPr/>
          </a:p>
        </p:txBody>
      </p:sp>
      <p:sp>
        <p:nvSpPr>
          <p:cNvPr id="287" name="Google Shape;287;p19"/>
          <p:cNvSpPr txBox="1"/>
          <p:nvPr/>
        </p:nvSpPr>
        <p:spPr>
          <a:xfrm>
            <a:off x="1648950" y="224752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and Pooling</a:t>
            </a:r>
            <a:endParaRPr/>
          </a:p>
        </p:txBody>
      </p:sp>
      <p:sp>
        <p:nvSpPr>
          <p:cNvPr id="288" name="Google Shape;288;p19"/>
          <p:cNvSpPr txBox="1"/>
          <p:nvPr/>
        </p:nvSpPr>
        <p:spPr>
          <a:xfrm>
            <a:off x="2792574" y="3823050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conv feature map</a:t>
            </a:r>
            <a:endParaRPr/>
          </a:p>
        </p:txBody>
      </p:sp>
      <p:cxnSp>
        <p:nvCxnSpPr>
          <p:cNvPr id="289" name="Google Shape;289;p19"/>
          <p:cNvCxnSpPr>
            <a:stCxn id="283" idx="3"/>
            <a:endCxn id="284" idx="2"/>
          </p:cNvCxnSpPr>
          <p:nvPr/>
        </p:nvCxnSpPr>
        <p:spPr>
          <a:xfrm>
            <a:off x="1708277" y="3458371"/>
            <a:ext cx="300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0" name="Google Shape;290;p19"/>
          <p:cNvCxnSpPr/>
          <p:nvPr/>
        </p:nvCxnSpPr>
        <p:spPr>
          <a:xfrm>
            <a:off x="2726400" y="3501324"/>
            <a:ext cx="326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91" name="Google Shape;291;p19"/>
          <p:cNvGrpSpPr/>
          <p:nvPr/>
        </p:nvGrpSpPr>
        <p:grpSpPr>
          <a:xfrm>
            <a:off x="4472599" y="1171750"/>
            <a:ext cx="1776138" cy="1374840"/>
            <a:chOff x="4238657" y="1062231"/>
            <a:chExt cx="2511863" cy="1944335"/>
          </a:xfrm>
        </p:grpSpPr>
        <p:sp>
          <p:nvSpPr>
            <p:cNvPr id="292" name="Google Shape;292;p19"/>
            <p:cNvSpPr/>
            <p:nvPr/>
          </p:nvSpPr>
          <p:spPr>
            <a:xfrm>
              <a:off x="4878475" y="1809925"/>
              <a:ext cx="106500" cy="864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5174875" y="1809775"/>
              <a:ext cx="106500" cy="864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9"/>
            <p:cNvSpPr txBox="1"/>
            <p:nvPr/>
          </p:nvSpPr>
          <p:spPr>
            <a:xfrm>
              <a:off x="4238657" y="1062231"/>
              <a:ext cx="2032200" cy="54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Fully-connected layers</a:t>
              </a:r>
              <a:endParaRPr sz="1200"/>
            </a:p>
          </p:txBody>
        </p:sp>
        <p:sp>
          <p:nvSpPr>
            <p:cNvPr id="296" name="Google Shape;296;p19"/>
            <p:cNvSpPr/>
            <p:nvPr/>
          </p:nvSpPr>
          <p:spPr>
            <a:xfrm>
              <a:off x="5952125" y="1832425"/>
              <a:ext cx="106500" cy="90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9"/>
            <p:cNvSpPr txBox="1"/>
            <p:nvPr/>
          </p:nvSpPr>
          <p:spPr>
            <a:xfrm>
              <a:off x="5179120" y="2612966"/>
              <a:ext cx="157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Class scores</a:t>
              </a:r>
              <a:endParaRPr sz="1200"/>
            </a:p>
          </p:txBody>
        </p:sp>
        <p:cxnSp>
          <p:nvCxnSpPr>
            <p:cNvPr id="298" name="Google Shape;298;p19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99" name="Google Shape;299;p19"/>
          <p:cNvGrpSpPr/>
          <p:nvPr/>
        </p:nvGrpSpPr>
        <p:grpSpPr>
          <a:xfrm>
            <a:off x="4472599" y="2932925"/>
            <a:ext cx="2030693" cy="1374840"/>
            <a:chOff x="4238657" y="1062231"/>
            <a:chExt cx="2871862" cy="1944335"/>
          </a:xfrm>
        </p:grpSpPr>
        <p:sp>
          <p:nvSpPr>
            <p:cNvPr id="300" name="Google Shape;300;p19"/>
            <p:cNvSpPr/>
            <p:nvPr/>
          </p:nvSpPr>
          <p:spPr>
            <a:xfrm>
              <a:off x="4878475" y="1809925"/>
              <a:ext cx="106500" cy="864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9"/>
            <p:cNvSpPr/>
            <p:nvPr/>
          </p:nvSpPr>
          <p:spPr>
            <a:xfrm>
              <a:off x="5174875" y="1809775"/>
              <a:ext cx="106500" cy="864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9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9"/>
            <p:cNvSpPr txBox="1"/>
            <p:nvPr/>
          </p:nvSpPr>
          <p:spPr>
            <a:xfrm>
              <a:off x="4238657" y="1062231"/>
              <a:ext cx="2032200" cy="54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Fully-connected layers</a:t>
              </a:r>
              <a:endParaRPr sz="1200"/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5956625" y="2041259"/>
              <a:ext cx="1065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9"/>
            <p:cNvSpPr txBox="1"/>
            <p:nvPr/>
          </p:nvSpPr>
          <p:spPr>
            <a:xfrm>
              <a:off x="5179119" y="2612966"/>
              <a:ext cx="193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Box coordinates</a:t>
              </a:r>
              <a:endParaRPr sz="1200"/>
            </a:p>
          </p:txBody>
        </p:sp>
        <p:cxnSp>
          <p:nvCxnSpPr>
            <p:cNvPr id="306" name="Google Shape;306;p19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307" name="Google Shape;307;p19"/>
          <p:cNvCxnSpPr>
            <a:stCxn id="285" idx="5"/>
            <a:endCxn id="292" idx="1"/>
          </p:cNvCxnSpPr>
          <p:nvPr/>
        </p:nvCxnSpPr>
        <p:spPr>
          <a:xfrm flipH="1" rot="10800000">
            <a:off x="3942924" y="2006074"/>
            <a:ext cx="982200" cy="1400400"/>
          </a:xfrm>
          <a:prstGeom prst="curvedConnector3">
            <a:avLst>
              <a:gd fmla="val 49994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8" name="Google Shape;308;p19"/>
          <p:cNvCxnSpPr>
            <a:stCxn id="285" idx="5"/>
            <a:endCxn id="300" idx="1"/>
          </p:cNvCxnSpPr>
          <p:nvPr/>
        </p:nvCxnSpPr>
        <p:spPr>
          <a:xfrm>
            <a:off x="3942924" y="3406474"/>
            <a:ext cx="982200" cy="360900"/>
          </a:xfrm>
          <a:prstGeom prst="curvedConnector3">
            <a:avLst>
              <a:gd fmla="val 49994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9" name="Google Shape;309;p19"/>
          <p:cNvSpPr txBox="1"/>
          <p:nvPr/>
        </p:nvSpPr>
        <p:spPr>
          <a:xfrm>
            <a:off x="340925" y="985125"/>
            <a:ext cx="28395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Assume classification over C classes:</a:t>
            </a:r>
            <a:r>
              <a:rPr lang="en"/>
              <a:t> </a:t>
            </a:r>
            <a:endParaRPr/>
          </a:p>
        </p:txBody>
      </p:sp>
      <p:sp>
        <p:nvSpPr>
          <p:cNvPr id="310" name="Google Shape;310;p19"/>
          <p:cNvSpPr txBox="1"/>
          <p:nvPr/>
        </p:nvSpPr>
        <p:spPr>
          <a:xfrm>
            <a:off x="6338125" y="1367625"/>
            <a:ext cx="2447400" cy="9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Classification head</a:t>
            </a:r>
            <a:r>
              <a:rPr lang="en" sz="1800"/>
              <a:t>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 numbers </a:t>
            </a:r>
            <a:br>
              <a:rPr lang="en" sz="1800"/>
            </a:br>
            <a:r>
              <a:rPr lang="en" sz="1800"/>
              <a:t>(one per class)</a:t>
            </a:r>
            <a:endParaRPr sz="1800"/>
          </a:p>
        </p:txBody>
      </p:sp>
      <p:sp>
        <p:nvSpPr>
          <p:cNvPr id="311" name="Google Shape;311;p19"/>
          <p:cNvSpPr txBox="1"/>
          <p:nvPr/>
        </p:nvSpPr>
        <p:spPr>
          <a:xfrm>
            <a:off x="6409975" y="2583800"/>
            <a:ext cx="2030700" cy="9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Class agnostic:</a:t>
            </a:r>
            <a:br>
              <a:rPr lang="en" sz="1800"/>
            </a:br>
            <a:r>
              <a:rPr lang="en" sz="1800"/>
              <a:t>4 numbers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(one box)</a:t>
            </a:r>
            <a:endParaRPr sz="1800"/>
          </a:p>
        </p:txBody>
      </p:sp>
      <p:sp>
        <p:nvSpPr>
          <p:cNvPr id="312" name="Google Shape;312;p19"/>
          <p:cNvSpPr txBox="1"/>
          <p:nvPr/>
        </p:nvSpPr>
        <p:spPr>
          <a:xfrm>
            <a:off x="6409975" y="3488777"/>
            <a:ext cx="2303700" cy="9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Class specific:</a:t>
            </a:r>
            <a:br>
              <a:rPr lang="en" sz="1800"/>
            </a:br>
            <a:r>
              <a:rPr lang="en" sz="1800"/>
              <a:t>C x 4 numbers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(one box per class)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0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8" name="Google Shape;318;p20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Where to attach the regression head?</a:t>
            </a:r>
            <a:endParaRPr sz="3000"/>
          </a:p>
        </p:txBody>
      </p:sp>
      <p:pic>
        <p:nvPicPr>
          <p:cNvPr id="319" name="Google Shape;3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75" y="2838222"/>
            <a:ext cx="1494902" cy="124029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0"/>
          <p:cNvSpPr/>
          <p:nvPr/>
        </p:nvSpPr>
        <p:spPr>
          <a:xfrm rot="5400000">
            <a:off x="1842000" y="3099425"/>
            <a:ext cx="1050900" cy="717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0"/>
          <p:cNvSpPr/>
          <p:nvPr/>
        </p:nvSpPr>
        <p:spPr>
          <a:xfrm>
            <a:off x="3079224" y="3258874"/>
            <a:ext cx="863700" cy="393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0"/>
          <p:cNvSpPr/>
          <p:nvPr/>
        </p:nvSpPr>
        <p:spPr>
          <a:xfrm>
            <a:off x="4345075" y="3029125"/>
            <a:ext cx="106500" cy="86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0"/>
          <p:cNvSpPr/>
          <p:nvPr/>
        </p:nvSpPr>
        <p:spPr>
          <a:xfrm>
            <a:off x="4641475" y="3028975"/>
            <a:ext cx="106500" cy="86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0"/>
          <p:cNvSpPr/>
          <p:nvPr/>
        </p:nvSpPr>
        <p:spPr>
          <a:xfrm>
            <a:off x="4891875" y="3177325"/>
            <a:ext cx="106500" cy="54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0"/>
          <p:cNvSpPr txBox="1"/>
          <p:nvPr/>
        </p:nvSpPr>
        <p:spPr>
          <a:xfrm>
            <a:off x="172725" y="4122325"/>
            <a:ext cx="15762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</a:t>
            </a:r>
            <a:endParaRPr/>
          </a:p>
        </p:txBody>
      </p:sp>
      <p:sp>
        <p:nvSpPr>
          <p:cNvPr id="326" name="Google Shape;326;p20"/>
          <p:cNvSpPr txBox="1"/>
          <p:nvPr/>
        </p:nvSpPr>
        <p:spPr>
          <a:xfrm>
            <a:off x="1648950" y="224752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and Pooling</a:t>
            </a:r>
            <a:endParaRPr/>
          </a:p>
        </p:txBody>
      </p:sp>
      <p:sp>
        <p:nvSpPr>
          <p:cNvPr id="327" name="Google Shape;327;p20"/>
          <p:cNvSpPr txBox="1"/>
          <p:nvPr/>
        </p:nvSpPr>
        <p:spPr>
          <a:xfrm>
            <a:off x="2792574" y="3823050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conv feature map</a:t>
            </a:r>
            <a:endParaRPr/>
          </a:p>
        </p:txBody>
      </p:sp>
      <p:sp>
        <p:nvSpPr>
          <p:cNvPr id="328" name="Google Shape;328;p20"/>
          <p:cNvSpPr txBox="1"/>
          <p:nvPr/>
        </p:nvSpPr>
        <p:spPr>
          <a:xfrm>
            <a:off x="3813025" y="2389200"/>
            <a:ext cx="17235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Fully-connected layers</a:t>
            </a:r>
            <a:endParaRPr/>
          </a:p>
        </p:txBody>
      </p:sp>
      <p:sp>
        <p:nvSpPr>
          <p:cNvPr id="329" name="Google Shape;329;p20"/>
          <p:cNvSpPr/>
          <p:nvPr/>
        </p:nvSpPr>
        <p:spPr>
          <a:xfrm>
            <a:off x="5418725" y="3051625"/>
            <a:ext cx="106500" cy="90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0"/>
          <p:cNvSpPr txBox="1"/>
          <p:nvPr/>
        </p:nvSpPr>
        <p:spPr>
          <a:xfrm>
            <a:off x="4753475" y="3939925"/>
            <a:ext cx="1437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scores</a:t>
            </a:r>
            <a:endParaRPr/>
          </a:p>
        </p:txBody>
      </p:sp>
      <p:cxnSp>
        <p:nvCxnSpPr>
          <p:cNvPr id="331" name="Google Shape;331;p20"/>
          <p:cNvCxnSpPr>
            <a:stCxn id="319" idx="3"/>
            <a:endCxn id="320" idx="2"/>
          </p:cNvCxnSpPr>
          <p:nvPr/>
        </p:nvCxnSpPr>
        <p:spPr>
          <a:xfrm>
            <a:off x="1708277" y="3458371"/>
            <a:ext cx="300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2" name="Google Shape;332;p20"/>
          <p:cNvCxnSpPr/>
          <p:nvPr/>
        </p:nvCxnSpPr>
        <p:spPr>
          <a:xfrm>
            <a:off x="2726400" y="3501324"/>
            <a:ext cx="326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3" name="Google Shape;333;p20"/>
          <p:cNvCxnSpPr/>
          <p:nvPr/>
        </p:nvCxnSpPr>
        <p:spPr>
          <a:xfrm>
            <a:off x="3970675" y="3458374"/>
            <a:ext cx="326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4" name="Google Shape;334;p20"/>
          <p:cNvCxnSpPr/>
          <p:nvPr/>
        </p:nvCxnSpPr>
        <p:spPr>
          <a:xfrm>
            <a:off x="5047450" y="3458374"/>
            <a:ext cx="326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5" name="Google Shape;335;p20"/>
          <p:cNvCxnSpPr/>
          <p:nvPr/>
        </p:nvCxnSpPr>
        <p:spPr>
          <a:xfrm>
            <a:off x="5711900" y="3450774"/>
            <a:ext cx="326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6" name="Google Shape;336;p20"/>
          <p:cNvSpPr txBox="1"/>
          <p:nvPr/>
        </p:nvSpPr>
        <p:spPr>
          <a:xfrm>
            <a:off x="6070250" y="3253975"/>
            <a:ext cx="1372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loss</a:t>
            </a:r>
            <a:endParaRPr/>
          </a:p>
        </p:txBody>
      </p:sp>
      <p:sp>
        <p:nvSpPr>
          <p:cNvPr id="337" name="Google Shape;337;p20"/>
          <p:cNvSpPr txBox="1"/>
          <p:nvPr/>
        </p:nvSpPr>
        <p:spPr>
          <a:xfrm>
            <a:off x="3818725" y="1098175"/>
            <a:ext cx="17121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After conv layers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Overfeat, VGG</a:t>
            </a:r>
            <a:endParaRPr/>
          </a:p>
        </p:txBody>
      </p:sp>
      <p:sp>
        <p:nvSpPr>
          <p:cNvPr id="338" name="Google Shape;338;p20"/>
          <p:cNvSpPr txBox="1"/>
          <p:nvPr/>
        </p:nvSpPr>
        <p:spPr>
          <a:xfrm>
            <a:off x="6070250" y="1098175"/>
            <a:ext cx="19692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After last FC layer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DeepPose, R-CNN</a:t>
            </a:r>
            <a:endParaRPr/>
          </a:p>
        </p:txBody>
      </p:sp>
      <p:cxnSp>
        <p:nvCxnSpPr>
          <p:cNvPr id="339" name="Google Shape;339;p20"/>
          <p:cNvCxnSpPr>
            <a:stCxn id="321" idx="5"/>
            <a:endCxn id="337" idx="1"/>
          </p:cNvCxnSpPr>
          <p:nvPr/>
        </p:nvCxnSpPr>
        <p:spPr>
          <a:xfrm rot="10800000">
            <a:off x="3818724" y="1413274"/>
            <a:ext cx="124200" cy="1993200"/>
          </a:xfrm>
          <a:prstGeom prst="curvedConnector5">
            <a:avLst>
              <a:gd fmla="val -103664" name="adj1"/>
              <a:gd fmla="val 45796" name="adj2"/>
              <a:gd fmla="val 291726" name="adj3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0" name="Google Shape;340;p20"/>
          <p:cNvCxnSpPr>
            <a:stCxn id="324" idx="3"/>
            <a:endCxn id="338" idx="1"/>
          </p:cNvCxnSpPr>
          <p:nvPr/>
        </p:nvCxnSpPr>
        <p:spPr>
          <a:xfrm flipH="1" rot="10800000">
            <a:off x="4998375" y="1413175"/>
            <a:ext cx="1071900" cy="2037600"/>
          </a:xfrm>
          <a:prstGeom prst="curvedConnector3">
            <a:avLst>
              <a:gd fmla="val 39491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1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6" name="Google Shape;346;p21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Aside: Localizing multiple objects</a:t>
            </a:r>
            <a:endParaRPr sz="3000"/>
          </a:p>
        </p:txBody>
      </p:sp>
      <p:sp>
        <p:nvSpPr>
          <p:cNvPr id="347" name="Google Shape;347;p21"/>
          <p:cNvSpPr txBox="1"/>
          <p:nvPr/>
        </p:nvSpPr>
        <p:spPr>
          <a:xfrm>
            <a:off x="340925" y="680325"/>
            <a:ext cx="3138900" cy="15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Want to localize </a:t>
            </a:r>
            <a:r>
              <a:rPr b="1" lang="en" sz="1800"/>
              <a:t>exactly </a:t>
            </a:r>
            <a:r>
              <a:rPr lang="en" sz="1800"/>
              <a:t>K objects in each image</a:t>
            </a:r>
            <a:br>
              <a:rPr lang="en" sz="1800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(e.g. whole cat, cat head, cat left ear, cat right ear for K=4)</a:t>
            </a:r>
            <a:endParaRPr sz="1800"/>
          </a:p>
        </p:txBody>
      </p:sp>
      <p:pic>
        <p:nvPicPr>
          <p:cNvPr id="348" name="Google Shape;34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75" y="2838222"/>
            <a:ext cx="1494902" cy="1240299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1"/>
          <p:cNvSpPr/>
          <p:nvPr/>
        </p:nvSpPr>
        <p:spPr>
          <a:xfrm rot="5400000">
            <a:off x="1842000" y="3099425"/>
            <a:ext cx="1050900" cy="717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1"/>
          <p:cNvSpPr/>
          <p:nvPr/>
        </p:nvSpPr>
        <p:spPr>
          <a:xfrm>
            <a:off x="3079224" y="3258874"/>
            <a:ext cx="863700" cy="393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1"/>
          <p:cNvSpPr txBox="1"/>
          <p:nvPr/>
        </p:nvSpPr>
        <p:spPr>
          <a:xfrm>
            <a:off x="172725" y="4122325"/>
            <a:ext cx="15762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</a:t>
            </a:r>
            <a:endParaRPr/>
          </a:p>
        </p:txBody>
      </p:sp>
      <p:sp>
        <p:nvSpPr>
          <p:cNvPr id="352" name="Google Shape;352;p21"/>
          <p:cNvSpPr txBox="1"/>
          <p:nvPr/>
        </p:nvSpPr>
        <p:spPr>
          <a:xfrm>
            <a:off x="1648950" y="224752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and Pooling</a:t>
            </a:r>
            <a:endParaRPr/>
          </a:p>
        </p:txBody>
      </p:sp>
      <p:sp>
        <p:nvSpPr>
          <p:cNvPr id="353" name="Google Shape;353;p21"/>
          <p:cNvSpPr txBox="1"/>
          <p:nvPr/>
        </p:nvSpPr>
        <p:spPr>
          <a:xfrm>
            <a:off x="2792574" y="3823050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conv feature map</a:t>
            </a:r>
            <a:endParaRPr/>
          </a:p>
        </p:txBody>
      </p:sp>
      <p:cxnSp>
        <p:nvCxnSpPr>
          <p:cNvPr id="354" name="Google Shape;354;p21"/>
          <p:cNvCxnSpPr>
            <a:stCxn id="348" idx="3"/>
            <a:endCxn id="349" idx="2"/>
          </p:cNvCxnSpPr>
          <p:nvPr/>
        </p:nvCxnSpPr>
        <p:spPr>
          <a:xfrm>
            <a:off x="1708277" y="3458371"/>
            <a:ext cx="300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55" name="Google Shape;355;p21"/>
          <p:cNvGrpSpPr/>
          <p:nvPr/>
        </p:nvGrpSpPr>
        <p:grpSpPr>
          <a:xfrm>
            <a:off x="4472599" y="1171750"/>
            <a:ext cx="1776138" cy="1374840"/>
            <a:chOff x="4238657" y="1062231"/>
            <a:chExt cx="2511863" cy="1944335"/>
          </a:xfrm>
        </p:grpSpPr>
        <p:sp>
          <p:nvSpPr>
            <p:cNvPr id="356" name="Google Shape;356;p21"/>
            <p:cNvSpPr/>
            <p:nvPr/>
          </p:nvSpPr>
          <p:spPr>
            <a:xfrm>
              <a:off x="4878475" y="1809925"/>
              <a:ext cx="106500" cy="864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1"/>
            <p:cNvSpPr/>
            <p:nvPr/>
          </p:nvSpPr>
          <p:spPr>
            <a:xfrm>
              <a:off x="5174875" y="1809775"/>
              <a:ext cx="106500" cy="864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1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1"/>
            <p:cNvSpPr txBox="1"/>
            <p:nvPr/>
          </p:nvSpPr>
          <p:spPr>
            <a:xfrm>
              <a:off x="4238657" y="1062231"/>
              <a:ext cx="2032200" cy="54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Fully-connected layers</a:t>
              </a:r>
              <a:endParaRPr sz="1200"/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5952125" y="1832425"/>
              <a:ext cx="106500" cy="90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1"/>
            <p:cNvSpPr txBox="1"/>
            <p:nvPr/>
          </p:nvSpPr>
          <p:spPr>
            <a:xfrm>
              <a:off x="5179120" y="2612966"/>
              <a:ext cx="157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Class scores</a:t>
              </a:r>
              <a:endParaRPr sz="1200"/>
            </a:p>
          </p:txBody>
        </p:sp>
        <p:cxnSp>
          <p:nvCxnSpPr>
            <p:cNvPr id="362" name="Google Shape;362;p21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63" name="Google Shape;363;p21"/>
          <p:cNvGrpSpPr/>
          <p:nvPr/>
        </p:nvGrpSpPr>
        <p:grpSpPr>
          <a:xfrm>
            <a:off x="4472599" y="2932925"/>
            <a:ext cx="2030693" cy="1374840"/>
            <a:chOff x="4238657" y="1062231"/>
            <a:chExt cx="2871862" cy="1944335"/>
          </a:xfrm>
        </p:grpSpPr>
        <p:sp>
          <p:nvSpPr>
            <p:cNvPr id="364" name="Google Shape;364;p21"/>
            <p:cNvSpPr/>
            <p:nvPr/>
          </p:nvSpPr>
          <p:spPr>
            <a:xfrm>
              <a:off x="4878475" y="1809925"/>
              <a:ext cx="106500" cy="864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1"/>
            <p:cNvSpPr/>
            <p:nvPr/>
          </p:nvSpPr>
          <p:spPr>
            <a:xfrm>
              <a:off x="5174875" y="1809775"/>
              <a:ext cx="106500" cy="864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1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1"/>
            <p:cNvSpPr txBox="1"/>
            <p:nvPr/>
          </p:nvSpPr>
          <p:spPr>
            <a:xfrm>
              <a:off x="4238657" y="1062231"/>
              <a:ext cx="2032200" cy="54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Fully-connected layers</a:t>
              </a:r>
              <a:endParaRPr sz="1200"/>
            </a:p>
          </p:txBody>
        </p:sp>
        <p:sp>
          <p:nvSpPr>
            <p:cNvPr id="368" name="Google Shape;368;p21"/>
            <p:cNvSpPr/>
            <p:nvPr/>
          </p:nvSpPr>
          <p:spPr>
            <a:xfrm>
              <a:off x="5956625" y="2041259"/>
              <a:ext cx="1065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1"/>
            <p:cNvSpPr txBox="1"/>
            <p:nvPr/>
          </p:nvSpPr>
          <p:spPr>
            <a:xfrm>
              <a:off x="5179119" y="2612966"/>
              <a:ext cx="193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Box coordinates</a:t>
              </a:r>
              <a:endParaRPr sz="1200"/>
            </a:p>
          </p:txBody>
        </p:sp>
        <p:cxnSp>
          <p:nvCxnSpPr>
            <p:cNvPr id="370" name="Google Shape;370;p21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371" name="Google Shape;371;p21"/>
          <p:cNvCxnSpPr>
            <a:stCxn id="350" idx="5"/>
            <a:endCxn id="356" idx="1"/>
          </p:cNvCxnSpPr>
          <p:nvPr/>
        </p:nvCxnSpPr>
        <p:spPr>
          <a:xfrm flipH="1" rot="10800000">
            <a:off x="3942924" y="2006074"/>
            <a:ext cx="982200" cy="1400400"/>
          </a:xfrm>
          <a:prstGeom prst="curvedConnector3">
            <a:avLst>
              <a:gd fmla="val 49994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2" name="Google Shape;372;p21"/>
          <p:cNvCxnSpPr>
            <a:stCxn id="350" idx="5"/>
            <a:endCxn id="364" idx="1"/>
          </p:cNvCxnSpPr>
          <p:nvPr/>
        </p:nvCxnSpPr>
        <p:spPr>
          <a:xfrm>
            <a:off x="3942924" y="3406474"/>
            <a:ext cx="982200" cy="360900"/>
          </a:xfrm>
          <a:prstGeom prst="curvedConnector3">
            <a:avLst>
              <a:gd fmla="val 49994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3" name="Google Shape;373;p21"/>
          <p:cNvSpPr txBox="1"/>
          <p:nvPr/>
        </p:nvSpPr>
        <p:spPr>
          <a:xfrm>
            <a:off x="6589550" y="3521427"/>
            <a:ext cx="2303700" cy="9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K x 4 numbers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(one box per object)</a:t>
            </a:r>
            <a:endParaRPr sz="1800"/>
          </a:p>
        </p:txBody>
      </p:sp>
      <p:cxnSp>
        <p:nvCxnSpPr>
          <p:cNvPr id="374" name="Google Shape;374;p21"/>
          <p:cNvCxnSpPr/>
          <p:nvPr/>
        </p:nvCxnSpPr>
        <p:spPr>
          <a:xfrm>
            <a:off x="2726400" y="3501324"/>
            <a:ext cx="326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2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0" name="Google Shape;380;p22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Aside: Human Pose Estimation</a:t>
            </a:r>
            <a:endParaRPr sz="3000"/>
          </a:p>
        </p:txBody>
      </p:sp>
      <p:sp>
        <p:nvSpPr>
          <p:cNvPr id="381" name="Google Shape;381;p22"/>
          <p:cNvSpPr txBox="1"/>
          <p:nvPr/>
        </p:nvSpPr>
        <p:spPr>
          <a:xfrm>
            <a:off x="487250" y="923625"/>
            <a:ext cx="3245400" cy="29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Represent a person by K joints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Regress (x, y) for each joint from last fully-connected layer of AlexNet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(Details: Normalized coordinates, iterative refinement)</a:t>
            </a:r>
            <a:endParaRPr sz="1600"/>
          </a:p>
        </p:txBody>
      </p:sp>
      <p:grpSp>
        <p:nvGrpSpPr>
          <p:cNvPr id="382" name="Google Shape;382;p22"/>
          <p:cNvGrpSpPr/>
          <p:nvPr/>
        </p:nvGrpSpPr>
        <p:grpSpPr>
          <a:xfrm>
            <a:off x="3762450" y="739050"/>
            <a:ext cx="4727873" cy="1722401"/>
            <a:chOff x="3762450" y="739050"/>
            <a:chExt cx="4727873" cy="1722401"/>
          </a:xfrm>
        </p:grpSpPr>
        <p:pic>
          <p:nvPicPr>
            <p:cNvPr id="383" name="Google Shape;383;p22"/>
            <p:cNvPicPr preferRelativeResize="0"/>
            <p:nvPr/>
          </p:nvPicPr>
          <p:blipFill rotWithShape="1">
            <a:blip r:embed="rId3">
              <a:alphaModFix/>
            </a:blip>
            <a:srcRect b="0" l="0" r="0" t="4058"/>
            <a:stretch/>
          </p:blipFill>
          <p:spPr>
            <a:xfrm>
              <a:off x="3762450" y="825500"/>
              <a:ext cx="4727873" cy="16359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4" name="Google Shape;384;p22"/>
            <p:cNvSpPr/>
            <p:nvPr/>
          </p:nvSpPr>
          <p:spPr>
            <a:xfrm>
              <a:off x="6503300" y="739050"/>
              <a:ext cx="232800" cy="239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22"/>
          <p:cNvSpPr txBox="1"/>
          <p:nvPr/>
        </p:nvSpPr>
        <p:spPr>
          <a:xfrm>
            <a:off x="13250" y="4143950"/>
            <a:ext cx="34002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Toshev and Szegedy, “DeepPose: Human Pose Estimation via Deep Neural Networks”, CVPR 2014</a:t>
            </a:r>
            <a:endParaRPr sz="1000"/>
          </a:p>
        </p:txBody>
      </p:sp>
      <p:pic>
        <p:nvPicPr>
          <p:cNvPr id="386" name="Google Shape;38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1122" y="2408250"/>
            <a:ext cx="2991650" cy="203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3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2" name="Google Shape;392;p23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Idea #2: Sliding Window</a:t>
            </a:r>
            <a:endParaRPr sz="3000"/>
          </a:p>
        </p:txBody>
      </p:sp>
      <p:sp>
        <p:nvSpPr>
          <p:cNvPr id="393" name="Google Shape;393;p23"/>
          <p:cNvSpPr txBox="1"/>
          <p:nvPr/>
        </p:nvSpPr>
        <p:spPr>
          <a:xfrm>
            <a:off x="2303850" y="898650"/>
            <a:ext cx="3777300" cy="3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Run classification + regression network at multiple locations on a high-resolution 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Convert fully-connected layers into convolutional layers for efficient computation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Combine classifier and </a:t>
            </a:r>
            <a:br>
              <a:rPr lang="en"/>
            </a:br>
            <a:r>
              <a:rPr lang="en"/>
              <a:t>regressor predictions across all scales for final prediction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4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9" name="Google Shape;399;p24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Sliding Window: Overfeat</a:t>
            </a:r>
            <a:endParaRPr sz="3000"/>
          </a:p>
        </p:txBody>
      </p:sp>
      <p:pic>
        <p:nvPicPr>
          <p:cNvPr id="400" name="Google Shape;400;p24"/>
          <p:cNvPicPr preferRelativeResize="0"/>
          <p:nvPr/>
        </p:nvPicPr>
        <p:blipFill rotWithShape="1">
          <a:blip r:embed="rId3">
            <a:alphaModFix/>
          </a:blip>
          <a:srcRect b="0" l="0" r="10193" t="0"/>
          <a:stretch/>
        </p:blipFill>
        <p:spPr>
          <a:xfrm>
            <a:off x="660375" y="1907750"/>
            <a:ext cx="1342499" cy="1240299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24"/>
          <p:cNvSpPr txBox="1"/>
          <p:nvPr/>
        </p:nvSpPr>
        <p:spPr>
          <a:xfrm>
            <a:off x="543525" y="3229825"/>
            <a:ext cx="1576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Image: </a:t>
            </a:r>
            <a:br>
              <a:rPr lang="en"/>
            </a:br>
            <a:r>
              <a:rPr lang="en"/>
              <a:t>3 x 221 x 221</a:t>
            </a:r>
            <a:endParaRPr/>
          </a:p>
        </p:txBody>
      </p:sp>
      <p:sp>
        <p:nvSpPr>
          <p:cNvPr id="402" name="Google Shape;402;p24"/>
          <p:cNvSpPr/>
          <p:nvPr/>
        </p:nvSpPr>
        <p:spPr>
          <a:xfrm rot="5400000">
            <a:off x="2070050" y="2168950"/>
            <a:ext cx="1050900" cy="717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4"/>
          <p:cNvSpPr txBox="1"/>
          <p:nvPr/>
        </p:nvSpPr>
        <p:spPr>
          <a:xfrm>
            <a:off x="1807400" y="1389050"/>
            <a:ext cx="1576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</a:t>
            </a:r>
            <a:br>
              <a:rPr lang="en"/>
            </a:br>
            <a:r>
              <a:rPr lang="en"/>
              <a:t>+ pooling</a:t>
            </a:r>
            <a:endParaRPr/>
          </a:p>
        </p:txBody>
      </p:sp>
      <p:sp>
        <p:nvSpPr>
          <p:cNvPr id="404" name="Google Shape;404;p24"/>
          <p:cNvSpPr/>
          <p:nvPr/>
        </p:nvSpPr>
        <p:spPr>
          <a:xfrm>
            <a:off x="3188125" y="2374950"/>
            <a:ext cx="863700" cy="393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4"/>
          <p:cNvSpPr txBox="1"/>
          <p:nvPr/>
        </p:nvSpPr>
        <p:spPr>
          <a:xfrm>
            <a:off x="2948725" y="2987050"/>
            <a:ext cx="13425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map: </a:t>
            </a:r>
            <a:br>
              <a:rPr lang="en"/>
            </a:br>
            <a:r>
              <a:rPr lang="en"/>
              <a:t>1024 x 5 x 5</a:t>
            </a:r>
            <a:endParaRPr/>
          </a:p>
        </p:txBody>
      </p:sp>
      <p:sp>
        <p:nvSpPr>
          <p:cNvPr id="406" name="Google Shape;406;p24"/>
          <p:cNvSpPr/>
          <p:nvPr/>
        </p:nvSpPr>
        <p:spPr>
          <a:xfrm>
            <a:off x="5096475" y="979025"/>
            <a:ext cx="106500" cy="124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6003675" y="979025"/>
            <a:ext cx="106500" cy="124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4"/>
          <p:cNvSpPr/>
          <p:nvPr/>
        </p:nvSpPr>
        <p:spPr>
          <a:xfrm>
            <a:off x="6971725" y="1148525"/>
            <a:ext cx="106500" cy="90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4"/>
          <p:cNvSpPr/>
          <p:nvPr/>
        </p:nvSpPr>
        <p:spPr>
          <a:xfrm>
            <a:off x="5096475" y="2780650"/>
            <a:ext cx="106500" cy="124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4"/>
          <p:cNvSpPr/>
          <p:nvPr/>
        </p:nvSpPr>
        <p:spPr>
          <a:xfrm>
            <a:off x="6003675" y="3032650"/>
            <a:ext cx="106500" cy="63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4"/>
          <p:cNvSpPr txBox="1"/>
          <p:nvPr/>
        </p:nvSpPr>
        <p:spPr>
          <a:xfrm>
            <a:off x="4768825" y="4122550"/>
            <a:ext cx="73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4096</a:t>
            </a:r>
            <a:endParaRPr/>
          </a:p>
        </p:txBody>
      </p:sp>
      <p:sp>
        <p:nvSpPr>
          <p:cNvPr id="412" name="Google Shape;412;p24"/>
          <p:cNvSpPr txBox="1"/>
          <p:nvPr/>
        </p:nvSpPr>
        <p:spPr>
          <a:xfrm>
            <a:off x="5682575" y="4046350"/>
            <a:ext cx="73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1024</a:t>
            </a:r>
            <a:endParaRPr/>
          </a:p>
        </p:txBody>
      </p:sp>
      <p:sp>
        <p:nvSpPr>
          <p:cNvPr id="413" name="Google Shape;413;p24"/>
          <p:cNvSpPr txBox="1"/>
          <p:nvPr/>
        </p:nvSpPr>
        <p:spPr>
          <a:xfrm>
            <a:off x="6596325" y="3956850"/>
            <a:ext cx="1067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Boxes:</a:t>
            </a:r>
            <a:br>
              <a:rPr lang="en"/>
            </a:br>
            <a:r>
              <a:rPr lang="en"/>
              <a:t>1000 x 4</a:t>
            </a:r>
            <a:endParaRPr/>
          </a:p>
        </p:txBody>
      </p:sp>
      <p:sp>
        <p:nvSpPr>
          <p:cNvPr id="414" name="Google Shape;414;p24"/>
          <p:cNvSpPr txBox="1"/>
          <p:nvPr/>
        </p:nvSpPr>
        <p:spPr>
          <a:xfrm>
            <a:off x="4784175" y="533925"/>
            <a:ext cx="73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4096</a:t>
            </a:r>
            <a:endParaRPr/>
          </a:p>
        </p:txBody>
      </p:sp>
      <p:sp>
        <p:nvSpPr>
          <p:cNvPr id="415" name="Google Shape;415;p24"/>
          <p:cNvSpPr txBox="1"/>
          <p:nvPr/>
        </p:nvSpPr>
        <p:spPr>
          <a:xfrm>
            <a:off x="5691375" y="533925"/>
            <a:ext cx="73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4096</a:t>
            </a:r>
            <a:endParaRPr/>
          </a:p>
        </p:txBody>
      </p:sp>
      <p:sp>
        <p:nvSpPr>
          <p:cNvPr id="416" name="Google Shape;416;p24"/>
          <p:cNvSpPr txBox="1"/>
          <p:nvPr/>
        </p:nvSpPr>
        <p:spPr>
          <a:xfrm>
            <a:off x="6475375" y="457725"/>
            <a:ext cx="1251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scores: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1000</a:t>
            </a:r>
            <a:endParaRPr/>
          </a:p>
        </p:txBody>
      </p:sp>
      <p:cxnSp>
        <p:nvCxnSpPr>
          <p:cNvPr id="417" name="Google Shape;417;p24"/>
          <p:cNvCxnSpPr/>
          <p:nvPr/>
        </p:nvCxnSpPr>
        <p:spPr>
          <a:xfrm flipH="1" rot="10800000">
            <a:off x="4204700" y="1563650"/>
            <a:ext cx="764700" cy="911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8" name="Google Shape;418;p24"/>
          <p:cNvCxnSpPr/>
          <p:nvPr/>
        </p:nvCxnSpPr>
        <p:spPr>
          <a:xfrm>
            <a:off x="4191400" y="2621050"/>
            <a:ext cx="764700" cy="897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9" name="Google Shape;419;p24"/>
          <p:cNvCxnSpPr/>
          <p:nvPr/>
        </p:nvCxnSpPr>
        <p:spPr>
          <a:xfrm>
            <a:off x="5337225" y="1591175"/>
            <a:ext cx="532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0" name="Google Shape;420;p24"/>
          <p:cNvCxnSpPr/>
          <p:nvPr/>
        </p:nvCxnSpPr>
        <p:spPr>
          <a:xfrm>
            <a:off x="6320900" y="1563600"/>
            <a:ext cx="532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1" name="Google Shape;421;p24"/>
          <p:cNvCxnSpPr/>
          <p:nvPr/>
        </p:nvCxnSpPr>
        <p:spPr>
          <a:xfrm>
            <a:off x="5367650" y="3360200"/>
            <a:ext cx="532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2" name="Google Shape;422;p24"/>
          <p:cNvCxnSpPr/>
          <p:nvPr/>
        </p:nvCxnSpPr>
        <p:spPr>
          <a:xfrm>
            <a:off x="6277125" y="3360200"/>
            <a:ext cx="532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3" name="Google Shape;423;p24"/>
          <p:cNvSpPr txBox="1"/>
          <p:nvPr/>
        </p:nvSpPr>
        <p:spPr>
          <a:xfrm>
            <a:off x="7676075" y="1297675"/>
            <a:ext cx="8637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</a:t>
            </a:r>
            <a:br>
              <a:rPr lang="en"/>
            </a:br>
            <a:r>
              <a:rPr lang="en"/>
              <a:t>loss</a:t>
            </a:r>
            <a:endParaRPr/>
          </a:p>
        </p:txBody>
      </p:sp>
      <p:sp>
        <p:nvSpPr>
          <p:cNvPr id="424" name="Google Shape;424;p24"/>
          <p:cNvSpPr txBox="1"/>
          <p:nvPr/>
        </p:nvSpPr>
        <p:spPr>
          <a:xfrm>
            <a:off x="7586375" y="3137450"/>
            <a:ext cx="1067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Euclidean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</a:t>
            </a:r>
            <a:endParaRPr/>
          </a:p>
        </p:txBody>
      </p:sp>
      <p:sp>
        <p:nvSpPr>
          <p:cNvPr id="425" name="Google Shape;425;p24"/>
          <p:cNvSpPr/>
          <p:nvPr/>
        </p:nvSpPr>
        <p:spPr>
          <a:xfrm>
            <a:off x="6976275" y="2908175"/>
            <a:ext cx="307500" cy="90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4"/>
          <p:cNvSpPr txBox="1"/>
          <p:nvPr/>
        </p:nvSpPr>
        <p:spPr>
          <a:xfrm>
            <a:off x="266800" y="700250"/>
            <a:ext cx="2205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Winner of ILSVRC 2013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localization challenge</a:t>
            </a:r>
            <a:endParaRPr/>
          </a:p>
        </p:txBody>
      </p:sp>
      <p:sp>
        <p:nvSpPr>
          <p:cNvPr id="427" name="Google Shape;427;p24"/>
          <p:cNvSpPr txBox="1"/>
          <p:nvPr/>
        </p:nvSpPr>
        <p:spPr>
          <a:xfrm>
            <a:off x="4451899" y="2688550"/>
            <a:ext cx="4839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FC</a:t>
            </a:r>
            <a:endParaRPr/>
          </a:p>
        </p:txBody>
      </p:sp>
      <p:sp>
        <p:nvSpPr>
          <p:cNvPr id="428" name="Google Shape;428;p24"/>
          <p:cNvSpPr txBox="1"/>
          <p:nvPr/>
        </p:nvSpPr>
        <p:spPr>
          <a:xfrm>
            <a:off x="5361374" y="2948100"/>
            <a:ext cx="4839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FC</a:t>
            </a:r>
            <a:endParaRPr/>
          </a:p>
        </p:txBody>
      </p:sp>
      <p:sp>
        <p:nvSpPr>
          <p:cNvPr id="429" name="Google Shape;429;p24"/>
          <p:cNvSpPr txBox="1"/>
          <p:nvPr/>
        </p:nvSpPr>
        <p:spPr>
          <a:xfrm>
            <a:off x="6301274" y="2972798"/>
            <a:ext cx="4839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FC</a:t>
            </a:r>
            <a:endParaRPr/>
          </a:p>
        </p:txBody>
      </p:sp>
      <p:sp>
        <p:nvSpPr>
          <p:cNvPr id="430" name="Google Shape;430;p24"/>
          <p:cNvSpPr txBox="1"/>
          <p:nvPr/>
        </p:nvSpPr>
        <p:spPr>
          <a:xfrm>
            <a:off x="5337224" y="1148525"/>
            <a:ext cx="4839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FC</a:t>
            </a:r>
            <a:endParaRPr/>
          </a:p>
        </p:txBody>
      </p:sp>
      <p:sp>
        <p:nvSpPr>
          <p:cNvPr id="431" name="Google Shape;431;p24"/>
          <p:cNvSpPr txBox="1"/>
          <p:nvPr/>
        </p:nvSpPr>
        <p:spPr>
          <a:xfrm>
            <a:off x="6298999" y="1148525"/>
            <a:ext cx="4839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FC</a:t>
            </a:r>
            <a:endParaRPr/>
          </a:p>
        </p:txBody>
      </p:sp>
      <p:sp>
        <p:nvSpPr>
          <p:cNvPr id="432" name="Google Shape;432;p24"/>
          <p:cNvSpPr txBox="1"/>
          <p:nvPr/>
        </p:nvSpPr>
        <p:spPr>
          <a:xfrm>
            <a:off x="4451899" y="2002450"/>
            <a:ext cx="4839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FC</a:t>
            </a:r>
            <a:endParaRPr/>
          </a:p>
        </p:txBody>
      </p:sp>
      <p:sp>
        <p:nvSpPr>
          <p:cNvPr id="433" name="Google Shape;433;p24"/>
          <p:cNvSpPr txBox="1"/>
          <p:nvPr/>
        </p:nvSpPr>
        <p:spPr>
          <a:xfrm>
            <a:off x="38200" y="4221050"/>
            <a:ext cx="3841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Sermanet et al, “Integrated Recognition, Localization and Detection using Convolutional Networks”, ICLR 2014</a:t>
            </a:r>
            <a:endParaRPr sz="1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5"/>
          <p:cNvSpPr/>
          <p:nvPr/>
        </p:nvSpPr>
        <p:spPr>
          <a:xfrm>
            <a:off x="660150" y="1902850"/>
            <a:ext cx="1342500" cy="12402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25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0" name="Google Shape;440;p25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Sliding Window: Overfeat</a:t>
            </a:r>
            <a:endParaRPr sz="3000"/>
          </a:p>
        </p:txBody>
      </p:sp>
      <p:sp>
        <p:nvSpPr>
          <p:cNvPr id="441" name="Google Shape;441;p25"/>
          <p:cNvSpPr txBox="1"/>
          <p:nvPr/>
        </p:nvSpPr>
        <p:spPr>
          <a:xfrm>
            <a:off x="543525" y="3229825"/>
            <a:ext cx="1576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input: </a:t>
            </a:r>
            <a:br>
              <a:rPr lang="en"/>
            </a:br>
            <a:r>
              <a:rPr lang="en"/>
              <a:t>3 x 221 x 221</a:t>
            </a:r>
            <a:endParaRPr/>
          </a:p>
        </p:txBody>
      </p:sp>
      <p:pic>
        <p:nvPicPr>
          <p:cNvPr id="442" name="Google Shape;442;p25"/>
          <p:cNvPicPr preferRelativeResize="0"/>
          <p:nvPr/>
        </p:nvPicPr>
        <p:blipFill rotWithShape="1">
          <a:blip r:embed="rId3">
            <a:alphaModFix/>
          </a:blip>
          <a:srcRect b="0" l="0" r="10193" t="0"/>
          <a:stretch/>
        </p:blipFill>
        <p:spPr>
          <a:xfrm>
            <a:off x="3142000" y="1693288"/>
            <a:ext cx="1796049" cy="1659326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25"/>
          <p:cNvSpPr txBox="1"/>
          <p:nvPr/>
        </p:nvSpPr>
        <p:spPr>
          <a:xfrm>
            <a:off x="3251925" y="3422125"/>
            <a:ext cx="1576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Larger image:</a:t>
            </a:r>
            <a:br>
              <a:rPr lang="en"/>
            </a:br>
            <a:r>
              <a:rPr lang="en"/>
              <a:t>3 x 257 x 257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6"/>
          <p:cNvSpPr/>
          <p:nvPr/>
        </p:nvSpPr>
        <p:spPr>
          <a:xfrm>
            <a:off x="660150" y="1902850"/>
            <a:ext cx="1342500" cy="12402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26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0" name="Google Shape;450;p26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Sliding Window: Overfeat</a:t>
            </a:r>
            <a:endParaRPr sz="3000"/>
          </a:p>
        </p:txBody>
      </p:sp>
      <p:sp>
        <p:nvSpPr>
          <p:cNvPr id="451" name="Google Shape;451;p26"/>
          <p:cNvSpPr txBox="1"/>
          <p:nvPr/>
        </p:nvSpPr>
        <p:spPr>
          <a:xfrm>
            <a:off x="543525" y="3229825"/>
            <a:ext cx="1576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input: </a:t>
            </a:r>
            <a:br>
              <a:rPr lang="en"/>
            </a:br>
            <a:r>
              <a:rPr lang="en"/>
              <a:t>3 x 221 x 221</a:t>
            </a:r>
            <a:endParaRPr/>
          </a:p>
        </p:txBody>
      </p:sp>
      <p:pic>
        <p:nvPicPr>
          <p:cNvPr id="452" name="Google Shape;452;p26"/>
          <p:cNvPicPr preferRelativeResize="0"/>
          <p:nvPr/>
        </p:nvPicPr>
        <p:blipFill rotWithShape="1">
          <a:blip r:embed="rId3">
            <a:alphaModFix/>
          </a:blip>
          <a:srcRect b="0" l="0" r="10193" t="0"/>
          <a:stretch/>
        </p:blipFill>
        <p:spPr>
          <a:xfrm>
            <a:off x="3142000" y="1693288"/>
            <a:ext cx="1796049" cy="1659326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26"/>
          <p:cNvSpPr/>
          <p:nvPr/>
        </p:nvSpPr>
        <p:spPr>
          <a:xfrm>
            <a:off x="3142000" y="1693300"/>
            <a:ext cx="1342500" cy="12402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3752475" y="1759750"/>
            <a:ext cx="977700" cy="1383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26"/>
          <p:cNvSpPr txBox="1"/>
          <p:nvPr/>
        </p:nvSpPr>
        <p:spPr>
          <a:xfrm>
            <a:off x="3251925" y="3422125"/>
            <a:ext cx="1576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Larger image:</a:t>
            </a:r>
            <a:br>
              <a:rPr lang="en"/>
            </a:br>
            <a:r>
              <a:rPr lang="en"/>
              <a:t>3 x 257 x 257</a:t>
            </a:r>
            <a:endParaRPr/>
          </a:p>
        </p:txBody>
      </p:sp>
      <p:graphicFrame>
        <p:nvGraphicFramePr>
          <p:cNvPr id="456" name="Google Shape;456;p26"/>
          <p:cNvGraphicFramePr/>
          <p:nvPr/>
        </p:nvGraphicFramePr>
        <p:xfrm>
          <a:off x="6432225" y="1883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{9CDE9E2B-9F03-405D-A023-0AF4441CB727}</a:tableStyleId>
              </a:tblPr>
              <a:tblGrid>
                <a:gridCol w="646600"/>
                <a:gridCol w="646600"/>
              </a:tblGrid>
              <a:tr h="669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609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457" name="Google Shape;457;p26"/>
          <p:cNvSpPr txBox="1"/>
          <p:nvPr/>
        </p:nvSpPr>
        <p:spPr>
          <a:xfrm>
            <a:off x="6084625" y="3415475"/>
            <a:ext cx="1988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scores: P(cat)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9"/>
          <p:cNvSpPr txBox="1"/>
          <p:nvPr/>
        </p:nvSpPr>
        <p:spPr>
          <a:xfrm>
            <a:off x="228050" y="-34350"/>
            <a:ext cx="8872800" cy="12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Localization and Detection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7" name="Google Shape;47;p9"/>
          <p:cNvPicPr preferRelativeResize="0"/>
          <p:nvPr/>
        </p:nvPicPr>
        <p:blipFill rotWithShape="1">
          <a:blip r:embed="rId3">
            <a:alphaModFix/>
          </a:blip>
          <a:srcRect b="0" l="0" r="25177" t="0"/>
          <a:stretch/>
        </p:blipFill>
        <p:spPr>
          <a:xfrm>
            <a:off x="967025" y="1039600"/>
            <a:ext cx="7209927" cy="3288774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9"/>
          <p:cNvSpPr txBox="1"/>
          <p:nvPr/>
        </p:nvSpPr>
        <p:spPr>
          <a:xfrm>
            <a:off x="6202925" y="4274250"/>
            <a:ext cx="290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Results from Faster R-CNN, Ren et al 2015</a:t>
            </a:r>
            <a:endParaRPr sz="1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7"/>
          <p:cNvSpPr/>
          <p:nvPr/>
        </p:nvSpPr>
        <p:spPr>
          <a:xfrm>
            <a:off x="660150" y="1902850"/>
            <a:ext cx="1342500" cy="12402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27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4" name="Google Shape;464;p27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Sliding Window: Overfeat</a:t>
            </a:r>
            <a:endParaRPr sz="3000"/>
          </a:p>
        </p:txBody>
      </p:sp>
      <p:sp>
        <p:nvSpPr>
          <p:cNvPr id="465" name="Google Shape;465;p27"/>
          <p:cNvSpPr txBox="1"/>
          <p:nvPr/>
        </p:nvSpPr>
        <p:spPr>
          <a:xfrm>
            <a:off x="543525" y="3229825"/>
            <a:ext cx="1576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input: </a:t>
            </a:r>
            <a:br>
              <a:rPr lang="en"/>
            </a:br>
            <a:r>
              <a:rPr lang="en"/>
              <a:t>3 x 221 x 221</a:t>
            </a:r>
            <a:endParaRPr/>
          </a:p>
        </p:txBody>
      </p:sp>
      <p:pic>
        <p:nvPicPr>
          <p:cNvPr id="466" name="Google Shape;466;p27"/>
          <p:cNvPicPr preferRelativeResize="0"/>
          <p:nvPr/>
        </p:nvPicPr>
        <p:blipFill rotWithShape="1">
          <a:blip r:embed="rId3">
            <a:alphaModFix/>
          </a:blip>
          <a:srcRect b="0" l="0" r="10193" t="0"/>
          <a:stretch/>
        </p:blipFill>
        <p:spPr>
          <a:xfrm>
            <a:off x="3142000" y="1693288"/>
            <a:ext cx="1796049" cy="1659326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27"/>
          <p:cNvSpPr/>
          <p:nvPr/>
        </p:nvSpPr>
        <p:spPr>
          <a:xfrm>
            <a:off x="3728600" y="1779550"/>
            <a:ext cx="977700" cy="1450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68" name="Google Shape;468;p27"/>
          <p:cNvGraphicFramePr/>
          <p:nvPr/>
        </p:nvGraphicFramePr>
        <p:xfrm>
          <a:off x="6432225" y="1883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{9CDE9E2B-9F03-405D-A023-0AF4441CB727}</a:tableStyleId>
              </a:tblPr>
              <a:tblGrid>
                <a:gridCol w="646600"/>
                <a:gridCol w="646600"/>
              </a:tblGrid>
              <a:tr h="669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0.75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609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469" name="Google Shape;469;p27"/>
          <p:cNvSpPr txBox="1"/>
          <p:nvPr/>
        </p:nvSpPr>
        <p:spPr>
          <a:xfrm>
            <a:off x="6084625" y="3415475"/>
            <a:ext cx="1988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scores: P(cat)</a:t>
            </a:r>
            <a:endParaRPr/>
          </a:p>
        </p:txBody>
      </p:sp>
      <p:sp>
        <p:nvSpPr>
          <p:cNvPr id="470" name="Google Shape;470;p27"/>
          <p:cNvSpPr txBox="1"/>
          <p:nvPr/>
        </p:nvSpPr>
        <p:spPr>
          <a:xfrm>
            <a:off x="3251925" y="3422125"/>
            <a:ext cx="1576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Larger image:</a:t>
            </a:r>
            <a:br>
              <a:rPr lang="en"/>
            </a:br>
            <a:r>
              <a:rPr lang="en"/>
              <a:t>3 x 257 x 257</a:t>
            </a:r>
            <a:endParaRPr/>
          </a:p>
        </p:txBody>
      </p:sp>
      <p:sp>
        <p:nvSpPr>
          <p:cNvPr id="471" name="Google Shape;471;p27"/>
          <p:cNvSpPr/>
          <p:nvPr/>
        </p:nvSpPr>
        <p:spPr>
          <a:xfrm>
            <a:off x="3595550" y="1693300"/>
            <a:ext cx="1342500" cy="12402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8"/>
          <p:cNvSpPr/>
          <p:nvPr/>
        </p:nvSpPr>
        <p:spPr>
          <a:xfrm>
            <a:off x="660150" y="1902850"/>
            <a:ext cx="1342500" cy="12402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28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8" name="Google Shape;478;p28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Sliding Window: Overfeat</a:t>
            </a:r>
            <a:endParaRPr sz="3000"/>
          </a:p>
        </p:txBody>
      </p:sp>
      <p:sp>
        <p:nvSpPr>
          <p:cNvPr id="479" name="Google Shape;479;p28"/>
          <p:cNvSpPr txBox="1"/>
          <p:nvPr/>
        </p:nvSpPr>
        <p:spPr>
          <a:xfrm>
            <a:off x="543525" y="3229825"/>
            <a:ext cx="1576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input: </a:t>
            </a:r>
            <a:br>
              <a:rPr lang="en"/>
            </a:br>
            <a:r>
              <a:rPr lang="en"/>
              <a:t>3 x 221 x 221</a:t>
            </a:r>
            <a:endParaRPr/>
          </a:p>
        </p:txBody>
      </p:sp>
      <p:pic>
        <p:nvPicPr>
          <p:cNvPr id="480" name="Google Shape;480;p28"/>
          <p:cNvPicPr preferRelativeResize="0"/>
          <p:nvPr/>
        </p:nvPicPr>
        <p:blipFill rotWithShape="1">
          <a:blip r:embed="rId3">
            <a:alphaModFix/>
          </a:blip>
          <a:srcRect b="0" l="0" r="10193" t="0"/>
          <a:stretch/>
        </p:blipFill>
        <p:spPr>
          <a:xfrm>
            <a:off x="3142000" y="1693288"/>
            <a:ext cx="1796049" cy="1659326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28"/>
          <p:cNvSpPr/>
          <p:nvPr/>
        </p:nvSpPr>
        <p:spPr>
          <a:xfrm>
            <a:off x="3142000" y="2112425"/>
            <a:ext cx="1342500" cy="12402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8"/>
          <p:cNvSpPr/>
          <p:nvPr/>
        </p:nvSpPr>
        <p:spPr>
          <a:xfrm>
            <a:off x="3672650" y="1902850"/>
            <a:ext cx="1215300" cy="1383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83" name="Google Shape;483;p28"/>
          <p:cNvGraphicFramePr/>
          <p:nvPr/>
        </p:nvGraphicFramePr>
        <p:xfrm>
          <a:off x="6432225" y="1883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{9CDE9E2B-9F03-405D-A023-0AF4441CB727}</a:tableStyleId>
              </a:tblPr>
              <a:tblGrid>
                <a:gridCol w="646600"/>
                <a:gridCol w="646600"/>
              </a:tblGrid>
              <a:tr h="669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0.75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609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484" name="Google Shape;484;p28"/>
          <p:cNvSpPr txBox="1"/>
          <p:nvPr/>
        </p:nvSpPr>
        <p:spPr>
          <a:xfrm>
            <a:off x="6084625" y="3415475"/>
            <a:ext cx="1988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scores: P(cat)</a:t>
            </a:r>
            <a:endParaRPr/>
          </a:p>
        </p:txBody>
      </p:sp>
      <p:sp>
        <p:nvSpPr>
          <p:cNvPr id="485" name="Google Shape;485;p28"/>
          <p:cNvSpPr txBox="1"/>
          <p:nvPr/>
        </p:nvSpPr>
        <p:spPr>
          <a:xfrm>
            <a:off x="3251925" y="3422125"/>
            <a:ext cx="1576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Larger image:</a:t>
            </a:r>
            <a:br>
              <a:rPr lang="en"/>
            </a:br>
            <a:r>
              <a:rPr lang="en"/>
              <a:t>3 x 257 x 257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9"/>
          <p:cNvSpPr/>
          <p:nvPr/>
        </p:nvSpPr>
        <p:spPr>
          <a:xfrm>
            <a:off x="660150" y="1902850"/>
            <a:ext cx="1342500" cy="12402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29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2" name="Google Shape;492;p29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Sliding Window: Overfeat</a:t>
            </a:r>
            <a:endParaRPr sz="3000"/>
          </a:p>
        </p:txBody>
      </p:sp>
      <p:sp>
        <p:nvSpPr>
          <p:cNvPr id="493" name="Google Shape;493;p29"/>
          <p:cNvSpPr txBox="1"/>
          <p:nvPr/>
        </p:nvSpPr>
        <p:spPr>
          <a:xfrm>
            <a:off x="543525" y="3229825"/>
            <a:ext cx="1576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input: </a:t>
            </a:r>
            <a:br>
              <a:rPr lang="en"/>
            </a:br>
            <a:r>
              <a:rPr lang="en"/>
              <a:t>3 x 221 x 221</a:t>
            </a:r>
            <a:endParaRPr/>
          </a:p>
        </p:txBody>
      </p:sp>
      <p:pic>
        <p:nvPicPr>
          <p:cNvPr id="494" name="Google Shape;494;p29"/>
          <p:cNvPicPr preferRelativeResize="0"/>
          <p:nvPr/>
        </p:nvPicPr>
        <p:blipFill rotWithShape="1">
          <a:blip r:embed="rId3">
            <a:alphaModFix/>
          </a:blip>
          <a:srcRect b="0" l="0" r="10193" t="0"/>
          <a:stretch/>
        </p:blipFill>
        <p:spPr>
          <a:xfrm>
            <a:off x="3142000" y="1693288"/>
            <a:ext cx="1796049" cy="1659326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29"/>
          <p:cNvSpPr/>
          <p:nvPr/>
        </p:nvSpPr>
        <p:spPr>
          <a:xfrm>
            <a:off x="3639425" y="1969325"/>
            <a:ext cx="977700" cy="1383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96" name="Google Shape;496;p29"/>
          <p:cNvGraphicFramePr/>
          <p:nvPr/>
        </p:nvGraphicFramePr>
        <p:xfrm>
          <a:off x="6432225" y="1883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{9CDE9E2B-9F03-405D-A023-0AF4441CB727}</a:tableStyleId>
              </a:tblPr>
              <a:tblGrid>
                <a:gridCol w="646600"/>
                <a:gridCol w="646600"/>
              </a:tblGrid>
              <a:tr h="669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0.75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609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497" name="Google Shape;497;p29"/>
          <p:cNvSpPr txBox="1"/>
          <p:nvPr/>
        </p:nvSpPr>
        <p:spPr>
          <a:xfrm>
            <a:off x="6084625" y="3415475"/>
            <a:ext cx="1988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scores: P(cat)</a:t>
            </a:r>
            <a:endParaRPr/>
          </a:p>
        </p:txBody>
      </p:sp>
      <p:sp>
        <p:nvSpPr>
          <p:cNvPr id="498" name="Google Shape;498;p29"/>
          <p:cNvSpPr txBox="1"/>
          <p:nvPr/>
        </p:nvSpPr>
        <p:spPr>
          <a:xfrm>
            <a:off x="3251925" y="3422125"/>
            <a:ext cx="1576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Larger image:</a:t>
            </a:r>
            <a:br>
              <a:rPr lang="en"/>
            </a:br>
            <a:r>
              <a:rPr lang="en"/>
              <a:t>3 x 257 x 257</a:t>
            </a:r>
            <a:endParaRPr/>
          </a:p>
        </p:txBody>
      </p:sp>
      <p:sp>
        <p:nvSpPr>
          <p:cNvPr id="499" name="Google Shape;499;p29"/>
          <p:cNvSpPr/>
          <p:nvPr/>
        </p:nvSpPr>
        <p:spPr>
          <a:xfrm>
            <a:off x="3604725" y="2112425"/>
            <a:ext cx="1342500" cy="12402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0"/>
          <p:cNvSpPr/>
          <p:nvPr/>
        </p:nvSpPr>
        <p:spPr>
          <a:xfrm>
            <a:off x="660150" y="1902850"/>
            <a:ext cx="1342500" cy="12402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0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6" name="Google Shape;506;p30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Sliding Window: Overfeat</a:t>
            </a:r>
            <a:endParaRPr sz="3000"/>
          </a:p>
        </p:txBody>
      </p:sp>
      <p:sp>
        <p:nvSpPr>
          <p:cNvPr id="507" name="Google Shape;507;p30"/>
          <p:cNvSpPr txBox="1"/>
          <p:nvPr/>
        </p:nvSpPr>
        <p:spPr>
          <a:xfrm>
            <a:off x="543525" y="3229825"/>
            <a:ext cx="1576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input: </a:t>
            </a:r>
            <a:br>
              <a:rPr lang="en"/>
            </a:br>
            <a:r>
              <a:rPr lang="en"/>
              <a:t>3 x 221 x 221</a:t>
            </a:r>
            <a:endParaRPr/>
          </a:p>
        </p:txBody>
      </p:sp>
      <p:pic>
        <p:nvPicPr>
          <p:cNvPr id="508" name="Google Shape;508;p30"/>
          <p:cNvPicPr preferRelativeResize="0"/>
          <p:nvPr/>
        </p:nvPicPr>
        <p:blipFill rotWithShape="1">
          <a:blip r:embed="rId3">
            <a:alphaModFix/>
          </a:blip>
          <a:srcRect b="0" l="0" r="10193" t="0"/>
          <a:stretch/>
        </p:blipFill>
        <p:spPr>
          <a:xfrm>
            <a:off x="3142000" y="1693288"/>
            <a:ext cx="1796049" cy="1659326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30"/>
          <p:cNvSpPr/>
          <p:nvPr/>
        </p:nvSpPr>
        <p:spPr>
          <a:xfrm>
            <a:off x="3639425" y="1969325"/>
            <a:ext cx="977700" cy="1383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10" name="Google Shape;510;p30"/>
          <p:cNvGraphicFramePr/>
          <p:nvPr/>
        </p:nvGraphicFramePr>
        <p:xfrm>
          <a:off x="6432225" y="1883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{9CDE9E2B-9F03-405D-A023-0AF4441CB727}</a:tableStyleId>
              </a:tblPr>
              <a:tblGrid>
                <a:gridCol w="646600"/>
                <a:gridCol w="646600"/>
              </a:tblGrid>
              <a:tr h="669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0.75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609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511" name="Google Shape;511;p30"/>
          <p:cNvSpPr txBox="1"/>
          <p:nvPr/>
        </p:nvSpPr>
        <p:spPr>
          <a:xfrm>
            <a:off x="6084625" y="3415475"/>
            <a:ext cx="1988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scores: P(cat)</a:t>
            </a:r>
            <a:endParaRPr/>
          </a:p>
        </p:txBody>
      </p:sp>
      <p:sp>
        <p:nvSpPr>
          <p:cNvPr id="512" name="Google Shape;512;p30"/>
          <p:cNvSpPr txBox="1"/>
          <p:nvPr/>
        </p:nvSpPr>
        <p:spPr>
          <a:xfrm>
            <a:off x="3251925" y="3422125"/>
            <a:ext cx="1576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Larger image:</a:t>
            </a:r>
            <a:br>
              <a:rPr lang="en"/>
            </a:br>
            <a:r>
              <a:rPr lang="en"/>
              <a:t>3 x 257 x 257</a:t>
            </a:r>
            <a:endParaRPr/>
          </a:p>
        </p:txBody>
      </p:sp>
      <p:sp>
        <p:nvSpPr>
          <p:cNvPr id="513" name="Google Shape;513;p30"/>
          <p:cNvSpPr/>
          <p:nvPr/>
        </p:nvSpPr>
        <p:spPr>
          <a:xfrm>
            <a:off x="3672650" y="1902850"/>
            <a:ext cx="1215300" cy="1383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30"/>
          <p:cNvSpPr/>
          <p:nvPr/>
        </p:nvSpPr>
        <p:spPr>
          <a:xfrm>
            <a:off x="3728600" y="1779550"/>
            <a:ext cx="977700" cy="1450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30"/>
          <p:cNvSpPr/>
          <p:nvPr/>
        </p:nvSpPr>
        <p:spPr>
          <a:xfrm>
            <a:off x="3752475" y="1759750"/>
            <a:ext cx="977700" cy="1383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1"/>
          <p:cNvSpPr/>
          <p:nvPr/>
        </p:nvSpPr>
        <p:spPr>
          <a:xfrm>
            <a:off x="660150" y="1902850"/>
            <a:ext cx="1342500" cy="12402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1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2" name="Google Shape;522;p31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Sliding Window: Overfeat</a:t>
            </a:r>
            <a:endParaRPr sz="3000"/>
          </a:p>
        </p:txBody>
      </p:sp>
      <p:sp>
        <p:nvSpPr>
          <p:cNvPr id="523" name="Google Shape;523;p31"/>
          <p:cNvSpPr txBox="1"/>
          <p:nvPr/>
        </p:nvSpPr>
        <p:spPr>
          <a:xfrm>
            <a:off x="543525" y="3229825"/>
            <a:ext cx="1576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input: </a:t>
            </a:r>
            <a:br>
              <a:rPr lang="en"/>
            </a:br>
            <a:r>
              <a:rPr lang="en"/>
              <a:t>3 x 221 x 221</a:t>
            </a:r>
            <a:endParaRPr/>
          </a:p>
        </p:txBody>
      </p:sp>
      <p:pic>
        <p:nvPicPr>
          <p:cNvPr id="524" name="Google Shape;524;p31"/>
          <p:cNvPicPr preferRelativeResize="0"/>
          <p:nvPr/>
        </p:nvPicPr>
        <p:blipFill rotWithShape="1">
          <a:blip r:embed="rId3">
            <a:alphaModFix/>
          </a:blip>
          <a:srcRect b="0" l="0" r="10193" t="0"/>
          <a:stretch/>
        </p:blipFill>
        <p:spPr>
          <a:xfrm>
            <a:off x="3142000" y="1693288"/>
            <a:ext cx="1796049" cy="1659326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31"/>
          <p:cNvSpPr/>
          <p:nvPr/>
        </p:nvSpPr>
        <p:spPr>
          <a:xfrm>
            <a:off x="3652725" y="1775375"/>
            <a:ext cx="1057500" cy="1577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31"/>
          <p:cNvSpPr txBox="1"/>
          <p:nvPr/>
        </p:nvSpPr>
        <p:spPr>
          <a:xfrm>
            <a:off x="6084625" y="3415475"/>
            <a:ext cx="1988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score: P(cat)</a:t>
            </a:r>
            <a:endParaRPr/>
          </a:p>
        </p:txBody>
      </p:sp>
      <p:sp>
        <p:nvSpPr>
          <p:cNvPr id="527" name="Google Shape;527;p31"/>
          <p:cNvSpPr txBox="1"/>
          <p:nvPr/>
        </p:nvSpPr>
        <p:spPr>
          <a:xfrm>
            <a:off x="3251925" y="3422125"/>
            <a:ext cx="1576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Larger image:</a:t>
            </a:r>
            <a:br>
              <a:rPr lang="en"/>
            </a:br>
            <a:r>
              <a:rPr lang="en"/>
              <a:t>3 x 257 x 257</a:t>
            </a:r>
            <a:endParaRPr/>
          </a:p>
        </p:txBody>
      </p:sp>
      <p:sp>
        <p:nvSpPr>
          <p:cNvPr id="528" name="Google Shape;528;p31"/>
          <p:cNvSpPr txBox="1"/>
          <p:nvPr/>
        </p:nvSpPr>
        <p:spPr>
          <a:xfrm>
            <a:off x="4528175" y="881625"/>
            <a:ext cx="2340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Greedily merge boxes and scores (details in paper)</a:t>
            </a:r>
            <a:endParaRPr/>
          </a:p>
        </p:txBody>
      </p:sp>
      <p:sp>
        <p:nvSpPr>
          <p:cNvPr id="529" name="Google Shape;529;p31"/>
          <p:cNvSpPr txBox="1"/>
          <p:nvPr/>
        </p:nvSpPr>
        <p:spPr>
          <a:xfrm>
            <a:off x="6663175" y="2368900"/>
            <a:ext cx="8313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0.8</a:t>
            </a:r>
            <a:endParaRPr sz="3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2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5" name="Google Shape;535;p32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Sliding Window: Overfeat</a:t>
            </a:r>
            <a:endParaRPr sz="3000"/>
          </a:p>
        </p:txBody>
      </p:sp>
      <p:pic>
        <p:nvPicPr>
          <p:cNvPr id="536" name="Google Shape;536;p32"/>
          <p:cNvPicPr preferRelativeResize="0"/>
          <p:nvPr/>
        </p:nvPicPr>
        <p:blipFill rotWithShape="1">
          <a:blip r:embed="rId3">
            <a:alphaModFix/>
          </a:blip>
          <a:srcRect b="61550" l="0" r="0" t="0"/>
          <a:stretch/>
        </p:blipFill>
        <p:spPr>
          <a:xfrm>
            <a:off x="299888" y="2308700"/>
            <a:ext cx="2976135" cy="1393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32"/>
          <p:cNvPicPr preferRelativeResize="0"/>
          <p:nvPr/>
        </p:nvPicPr>
        <p:blipFill rotWithShape="1">
          <a:blip r:embed="rId3">
            <a:alphaModFix/>
          </a:blip>
          <a:srcRect b="0" l="32071" r="30774" t="76232"/>
          <a:stretch/>
        </p:blipFill>
        <p:spPr>
          <a:xfrm>
            <a:off x="6971725" y="2308700"/>
            <a:ext cx="1788901" cy="1393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2"/>
          <p:cNvPicPr preferRelativeResize="0"/>
          <p:nvPr/>
        </p:nvPicPr>
        <p:blipFill rotWithShape="1">
          <a:blip r:embed="rId3">
            <a:alphaModFix/>
          </a:blip>
          <a:srcRect b="23573" l="0" r="0" t="39292"/>
          <a:stretch/>
        </p:blipFill>
        <p:spPr>
          <a:xfrm>
            <a:off x="3604350" y="2334925"/>
            <a:ext cx="3081490" cy="1393402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32"/>
          <p:cNvSpPr txBox="1"/>
          <p:nvPr/>
        </p:nvSpPr>
        <p:spPr>
          <a:xfrm>
            <a:off x="327625" y="778950"/>
            <a:ext cx="40434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practice use many sliding window locations and multiple scales</a:t>
            </a:r>
            <a:endParaRPr sz="1800"/>
          </a:p>
        </p:txBody>
      </p:sp>
      <p:sp>
        <p:nvSpPr>
          <p:cNvPr id="540" name="Google Shape;540;p32"/>
          <p:cNvSpPr txBox="1"/>
          <p:nvPr/>
        </p:nvSpPr>
        <p:spPr>
          <a:xfrm>
            <a:off x="381400" y="1986800"/>
            <a:ext cx="2813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Window positions + score maps</a:t>
            </a:r>
            <a:endParaRPr/>
          </a:p>
        </p:txBody>
      </p:sp>
      <p:sp>
        <p:nvSpPr>
          <p:cNvPr id="541" name="Google Shape;541;p32"/>
          <p:cNvSpPr txBox="1"/>
          <p:nvPr/>
        </p:nvSpPr>
        <p:spPr>
          <a:xfrm>
            <a:off x="3738550" y="2013013"/>
            <a:ext cx="2813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regression outputs</a:t>
            </a:r>
            <a:endParaRPr/>
          </a:p>
        </p:txBody>
      </p:sp>
      <p:sp>
        <p:nvSpPr>
          <p:cNvPr id="542" name="Google Shape;542;p32"/>
          <p:cNvSpPr txBox="1"/>
          <p:nvPr/>
        </p:nvSpPr>
        <p:spPr>
          <a:xfrm>
            <a:off x="7014325" y="1986800"/>
            <a:ext cx="17037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Predictions</a:t>
            </a:r>
            <a:endParaRPr/>
          </a:p>
        </p:txBody>
      </p:sp>
      <p:sp>
        <p:nvSpPr>
          <p:cNvPr id="543" name="Google Shape;543;p32"/>
          <p:cNvSpPr txBox="1"/>
          <p:nvPr/>
        </p:nvSpPr>
        <p:spPr>
          <a:xfrm>
            <a:off x="38200" y="4297250"/>
            <a:ext cx="7326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Sermanet et al, “Integrated Recognition, Localization and Detection using Convolutional Networks”, ICLR 2014</a:t>
            </a:r>
            <a:endParaRPr sz="11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3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9" name="Google Shape;549;p33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Efficient Sliding Window: Overfeat</a:t>
            </a:r>
            <a:endParaRPr sz="3000"/>
          </a:p>
        </p:txBody>
      </p:sp>
      <p:pic>
        <p:nvPicPr>
          <p:cNvPr id="550" name="Google Shape;550;p33"/>
          <p:cNvPicPr preferRelativeResize="0"/>
          <p:nvPr/>
        </p:nvPicPr>
        <p:blipFill rotWithShape="1">
          <a:blip r:embed="rId3">
            <a:alphaModFix/>
          </a:blip>
          <a:srcRect b="0" l="0" r="10193" t="0"/>
          <a:stretch/>
        </p:blipFill>
        <p:spPr>
          <a:xfrm>
            <a:off x="660375" y="1907750"/>
            <a:ext cx="1342499" cy="1240299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33"/>
          <p:cNvSpPr txBox="1"/>
          <p:nvPr/>
        </p:nvSpPr>
        <p:spPr>
          <a:xfrm>
            <a:off x="543525" y="3229825"/>
            <a:ext cx="1576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Image: </a:t>
            </a:r>
            <a:br>
              <a:rPr lang="en"/>
            </a:br>
            <a:r>
              <a:rPr lang="en"/>
              <a:t>3 x 221 x 221</a:t>
            </a:r>
            <a:endParaRPr/>
          </a:p>
        </p:txBody>
      </p:sp>
      <p:sp>
        <p:nvSpPr>
          <p:cNvPr id="552" name="Google Shape;552;p33"/>
          <p:cNvSpPr/>
          <p:nvPr/>
        </p:nvSpPr>
        <p:spPr>
          <a:xfrm rot="5400000">
            <a:off x="2070050" y="2168950"/>
            <a:ext cx="1050900" cy="717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3"/>
          <p:cNvSpPr txBox="1"/>
          <p:nvPr/>
        </p:nvSpPr>
        <p:spPr>
          <a:xfrm>
            <a:off x="1807400" y="1389050"/>
            <a:ext cx="1576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</a:t>
            </a:r>
            <a:br>
              <a:rPr lang="en"/>
            </a:br>
            <a:r>
              <a:rPr lang="en"/>
              <a:t>+ pooling</a:t>
            </a:r>
            <a:endParaRPr/>
          </a:p>
        </p:txBody>
      </p:sp>
      <p:sp>
        <p:nvSpPr>
          <p:cNvPr id="554" name="Google Shape;554;p33"/>
          <p:cNvSpPr/>
          <p:nvPr/>
        </p:nvSpPr>
        <p:spPr>
          <a:xfrm>
            <a:off x="3188125" y="2374950"/>
            <a:ext cx="863700" cy="393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33"/>
          <p:cNvSpPr txBox="1"/>
          <p:nvPr/>
        </p:nvSpPr>
        <p:spPr>
          <a:xfrm>
            <a:off x="2948725" y="2987050"/>
            <a:ext cx="13425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map: </a:t>
            </a:r>
            <a:br>
              <a:rPr lang="en"/>
            </a:br>
            <a:r>
              <a:rPr lang="en"/>
              <a:t>1024 x 5 x 5</a:t>
            </a:r>
            <a:endParaRPr/>
          </a:p>
        </p:txBody>
      </p:sp>
      <p:sp>
        <p:nvSpPr>
          <p:cNvPr id="556" name="Google Shape;556;p33"/>
          <p:cNvSpPr/>
          <p:nvPr/>
        </p:nvSpPr>
        <p:spPr>
          <a:xfrm>
            <a:off x="5096475" y="979025"/>
            <a:ext cx="106500" cy="124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33"/>
          <p:cNvSpPr/>
          <p:nvPr/>
        </p:nvSpPr>
        <p:spPr>
          <a:xfrm>
            <a:off x="6003675" y="979025"/>
            <a:ext cx="106500" cy="124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3"/>
          <p:cNvSpPr/>
          <p:nvPr/>
        </p:nvSpPr>
        <p:spPr>
          <a:xfrm>
            <a:off x="6971725" y="1148525"/>
            <a:ext cx="106500" cy="90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3"/>
          <p:cNvSpPr/>
          <p:nvPr/>
        </p:nvSpPr>
        <p:spPr>
          <a:xfrm>
            <a:off x="5096475" y="2780650"/>
            <a:ext cx="106500" cy="124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3"/>
          <p:cNvSpPr/>
          <p:nvPr/>
        </p:nvSpPr>
        <p:spPr>
          <a:xfrm>
            <a:off x="6003675" y="3032650"/>
            <a:ext cx="106500" cy="63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33"/>
          <p:cNvSpPr txBox="1"/>
          <p:nvPr/>
        </p:nvSpPr>
        <p:spPr>
          <a:xfrm>
            <a:off x="4768825" y="4122550"/>
            <a:ext cx="73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4096</a:t>
            </a:r>
            <a:endParaRPr/>
          </a:p>
        </p:txBody>
      </p:sp>
      <p:sp>
        <p:nvSpPr>
          <p:cNvPr id="562" name="Google Shape;562;p33"/>
          <p:cNvSpPr txBox="1"/>
          <p:nvPr/>
        </p:nvSpPr>
        <p:spPr>
          <a:xfrm>
            <a:off x="5682575" y="4046350"/>
            <a:ext cx="73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1024</a:t>
            </a:r>
            <a:endParaRPr/>
          </a:p>
        </p:txBody>
      </p:sp>
      <p:sp>
        <p:nvSpPr>
          <p:cNvPr id="563" name="Google Shape;563;p33"/>
          <p:cNvSpPr txBox="1"/>
          <p:nvPr/>
        </p:nvSpPr>
        <p:spPr>
          <a:xfrm>
            <a:off x="6596325" y="3956850"/>
            <a:ext cx="1067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Boxes:</a:t>
            </a:r>
            <a:br>
              <a:rPr lang="en"/>
            </a:br>
            <a:r>
              <a:rPr lang="en"/>
              <a:t>1000 x 4</a:t>
            </a:r>
            <a:endParaRPr/>
          </a:p>
        </p:txBody>
      </p:sp>
      <p:sp>
        <p:nvSpPr>
          <p:cNvPr id="564" name="Google Shape;564;p33"/>
          <p:cNvSpPr txBox="1"/>
          <p:nvPr/>
        </p:nvSpPr>
        <p:spPr>
          <a:xfrm>
            <a:off x="4784175" y="533925"/>
            <a:ext cx="73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4096</a:t>
            </a:r>
            <a:endParaRPr/>
          </a:p>
        </p:txBody>
      </p:sp>
      <p:sp>
        <p:nvSpPr>
          <p:cNvPr id="565" name="Google Shape;565;p33"/>
          <p:cNvSpPr txBox="1"/>
          <p:nvPr/>
        </p:nvSpPr>
        <p:spPr>
          <a:xfrm>
            <a:off x="5691375" y="533925"/>
            <a:ext cx="73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4096</a:t>
            </a:r>
            <a:endParaRPr/>
          </a:p>
        </p:txBody>
      </p:sp>
      <p:sp>
        <p:nvSpPr>
          <p:cNvPr id="566" name="Google Shape;566;p33"/>
          <p:cNvSpPr txBox="1"/>
          <p:nvPr/>
        </p:nvSpPr>
        <p:spPr>
          <a:xfrm>
            <a:off x="6475375" y="457725"/>
            <a:ext cx="1251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scores: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1000</a:t>
            </a:r>
            <a:endParaRPr/>
          </a:p>
        </p:txBody>
      </p:sp>
      <p:cxnSp>
        <p:nvCxnSpPr>
          <p:cNvPr id="567" name="Google Shape;567;p33"/>
          <p:cNvCxnSpPr/>
          <p:nvPr/>
        </p:nvCxnSpPr>
        <p:spPr>
          <a:xfrm flipH="1" rot="10800000">
            <a:off x="4204700" y="1563650"/>
            <a:ext cx="764700" cy="911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8" name="Google Shape;568;p33"/>
          <p:cNvCxnSpPr/>
          <p:nvPr/>
        </p:nvCxnSpPr>
        <p:spPr>
          <a:xfrm>
            <a:off x="4191400" y="2621050"/>
            <a:ext cx="764700" cy="897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9" name="Google Shape;569;p33"/>
          <p:cNvCxnSpPr/>
          <p:nvPr/>
        </p:nvCxnSpPr>
        <p:spPr>
          <a:xfrm>
            <a:off x="5337225" y="1591175"/>
            <a:ext cx="532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0" name="Google Shape;570;p33"/>
          <p:cNvCxnSpPr/>
          <p:nvPr/>
        </p:nvCxnSpPr>
        <p:spPr>
          <a:xfrm>
            <a:off x="6320900" y="1563600"/>
            <a:ext cx="532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1" name="Google Shape;571;p33"/>
          <p:cNvCxnSpPr/>
          <p:nvPr/>
        </p:nvCxnSpPr>
        <p:spPr>
          <a:xfrm>
            <a:off x="5367650" y="3360200"/>
            <a:ext cx="532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2" name="Google Shape;572;p33"/>
          <p:cNvCxnSpPr/>
          <p:nvPr/>
        </p:nvCxnSpPr>
        <p:spPr>
          <a:xfrm>
            <a:off x="6277125" y="3360200"/>
            <a:ext cx="532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3" name="Google Shape;573;p33"/>
          <p:cNvSpPr/>
          <p:nvPr/>
        </p:nvSpPr>
        <p:spPr>
          <a:xfrm>
            <a:off x="6976275" y="2908175"/>
            <a:ext cx="307500" cy="90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33"/>
          <p:cNvSpPr txBox="1"/>
          <p:nvPr/>
        </p:nvSpPr>
        <p:spPr>
          <a:xfrm>
            <a:off x="4451899" y="2002450"/>
            <a:ext cx="4839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FC</a:t>
            </a:r>
            <a:endParaRPr/>
          </a:p>
        </p:txBody>
      </p:sp>
      <p:sp>
        <p:nvSpPr>
          <p:cNvPr id="575" name="Google Shape;575;p33"/>
          <p:cNvSpPr txBox="1"/>
          <p:nvPr/>
        </p:nvSpPr>
        <p:spPr>
          <a:xfrm>
            <a:off x="4451899" y="2688550"/>
            <a:ext cx="4839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FC</a:t>
            </a:r>
            <a:endParaRPr/>
          </a:p>
        </p:txBody>
      </p:sp>
      <p:sp>
        <p:nvSpPr>
          <p:cNvPr id="576" name="Google Shape;576;p33"/>
          <p:cNvSpPr txBox="1"/>
          <p:nvPr/>
        </p:nvSpPr>
        <p:spPr>
          <a:xfrm>
            <a:off x="5361374" y="2948100"/>
            <a:ext cx="4839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FC</a:t>
            </a:r>
            <a:endParaRPr/>
          </a:p>
        </p:txBody>
      </p:sp>
      <p:sp>
        <p:nvSpPr>
          <p:cNvPr id="577" name="Google Shape;577;p33"/>
          <p:cNvSpPr txBox="1"/>
          <p:nvPr/>
        </p:nvSpPr>
        <p:spPr>
          <a:xfrm>
            <a:off x="6301274" y="2972798"/>
            <a:ext cx="4839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FC</a:t>
            </a:r>
            <a:endParaRPr/>
          </a:p>
        </p:txBody>
      </p:sp>
      <p:sp>
        <p:nvSpPr>
          <p:cNvPr id="578" name="Google Shape;578;p33"/>
          <p:cNvSpPr txBox="1"/>
          <p:nvPr/>
        </p:nvSpPr>
        <p:spPr>
          <a:xfrm>
            <a:off x="5337224" y="1148525"/>
            <a:ext cx="4839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FC</a:t>
            </a:r>
            <a:endParaRPr/>
          </a:p>
        </p:txBody>
      </p:sp>
      <p:sp>
        <p:nvSpPr>
          <p:cNvPr id="579" name="Google Shape;579;p33"/>
          <p:cNvSpPr txBox="1"/>
          <p:nvPr/>
        </p:nvSpPr>
        <p:spPr>
          <a:xfrm>
            <a:off x="6298999" y="1148525"/>
            <a:ext cx="4839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FC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34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5" name="Google Shape;585;p34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Efficient Sliding Window: Overfeat</a:t>
            </a:r>
            <a:endParaRPr sz="3000"/>
          </a:p>
        </p:txBody>
      </p:sp>
      <p:pic>
        <p:nvPicPr>
          <p:cNvPr id="586" name="Google Shape;586;p34"/>
          <p:cNvPicPr preferRelativeResize="0"/>
          <p:nvPr/>
        </p:nvPicPr>
        <p:blipFill rotWithShape="1">
          <a:blip r:embed="rId3">
            <a:alphaModFix/>
          </a:blip>
          <a:srcRect b="0" l="0" r="10193" t="0"/>
          <a:stretch/>
        </p:blipFill>
        <p:spPr>
          <a:xfrm>
            <a:off x="660375" y="1907750"/>
            <a:ext cx="1342499" cy="1240299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34"/>
          <p:cNvSpPr txBox="1"/>
          <p:nvPr/>
        </p:nvSpPr>
        <p:spPr>
          <a:xfrm>
            <a:off x="543525" y="3229825"/>
            <a:ext cx="1576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Image: </a:t>
            </a:r>
            <a:br>
              <a:rPr lang="en"/>
            </a:br>
            <a:r>
              <a:rPr lang="en"/>
              <a:t>3 x 221 x 221</a:t>
            </a:r>
            <a:endParaRPr/>
          </a:p>
        </p:txBody>
      </p:sp>
      <p:sp>
        <p:nvSpPr>
          <p:cNvPr id="588" name="Google Shape;588;p34"/>
          <p:cNvSpPr/>
          <p:nvPr/>
        </p:nvSpPr>
        <p:spPr>
          <a:xfrm rot="5400000">
            <a:off x="2070050" y="2168950"/>
            <a:ext cx="1050900" cy="717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4"/>
          <p:cNvSpPr txBox="1"/>
          <p:nvPr/>
        </p:nvSpPr>
        <p:spPr>
          <a:xfrm>
            <a:off x="1807400" y="1389050"/>
            <a:ext cx="1576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</a:t>
            </a:r>
            <a:br>
              <a:rPr lang="en"/>
            </a:br>
            <a:r>
              <a:rPr lang="en"/>
              <a:t>+ pooling</a:t>
            </a:r>
            <a:endParaRPr/>
          </a:p>
        </p:txBody>
      </p:sp>
      <p:sp>
        <p:nvSpPr>
          <p:cNvPr id="590" name="Google Shape;590;p34"/>
          <p:cNvSpPr/>
          <p:nvPr/>
        </p:nvSpPr>
        <p:spPr>
          <a:xfrm>
            <a:off x="3188125" y="2374950"/>
            <a:ext cx="863700" cy="393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4"/>
          <p:cNvSpPr txBox="1"/>
          <p:nvPr/>
        </p:nvSpPr>
        <p:spPr>
          <a:xfrm>
            <a:off x="2948725" y="2987050"/>
            <a:ext cx="13425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map: </a:t>
            </a:r>
            <a:br>
              <a:rPr lang="en"/>
            </a:br>
            <a:r>
              <a:rPr lang="en"/>
              <a:t>1024 x 5 x 5</a:t>
            </a:r>
            <a:endParaRPr/>
          </a:p>
        </p:txBody>
      </p:sp>
      <p:sp>
        <p:nvSpPr>
          <p:cNvPr id="592" name="Google Shape;592;p34"/>
          <p:cNvSpPr txBox="1"/>
          <p:nvPr/>
        </p:nvSpPr>
        <p:spPr>
          <a:xfrm>
            <a:off x="4561700" y="3564500"/>
            <a:ext cx="1171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4096 x 1 x 1</a:t>
            </a:r>
            <a:endParaRPr sz="1200"/>
          </a:p>
        </p:txBody>
      </p:sp>
      <p:sp>
        <p:nvSpPr>
          <p:cNvPr id="593" name="Google Shape;593;p34"/>
          <p:cNvSpPr txBox="1"/>
          <p:nvPr/>
        </p:nvSpPr>
        <p:spPr>
          <a:xfrm>
            <a:off x="5825875" y="3564500"/>
            <a:ext cx="120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1024 x 1 x 1</a:t>
            </a:r>
            <a:endParaRPr sz="1200"/>
          </a:p>
        </p:txBody>
      </p:sp>
      <p:cxnSp>
        <p:nvCxnSpPr>
          <p:cNvPr id="594" name="Google Shape;594;p34"/>
          <p:cNvCxnSpPr/>
          <p:nvPr/>
        </p:nvCxnSpPr>
        <p:spPr>
          <a:xfrm flipH="1" rot="10800000">
            <a:off x="4204700" y="1636850"/>
            <a:ext cx="485400" cy="837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5" name="Google Shape;595;p34"/>
          <p:cNvCxnSpPr/>
          <p:nvPr/>
        </p:nvCxnSpPr>
        <p:spPr>
          <a:xfrm>
            <a:off x="4191400" y="2621050"/>
            <a:ext cx="512100" cy="684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6" name="Google Shape;596;p34"/>
          <p:cNvSpPr txBox="1"/>
          <p:nvPr/>
        </p:nvSpPr>
        <p:spPr>
          <a:xfrm>
            <a:off x="4375700" y="2459950"/>
            <a:ext cx="7647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x 5 conv</a:t>
            </a:r>
            <a:endParaRPr/>
          </a:p>
        </p:txBody>
      </p:sp>
      <p:sp>
        <p:nvSpPr>
          <p:cNvPr id="597" name="Google Shape;597;p34"/>
          <p:cNvSpPr/>
          <p:nvPr/>
        </p:nvSpPr>
        <p:spPr>
          <a:xfrm>
            <a:off x="4765100" y="3396475"/>
            <a:ext cx="764700" cy="1854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4"/>
          <p:cNvSpPr txBox="1"/>
          <p:nvPr/>
        </p:nvSpPr>
        <p:spPr>
          <a:xfrm>
            <a:off x="4361700" y="1852775"/>
            <a:ext cx="7647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x 5 conv</a:t>
            </a:r>
            <a:endParaRPr/>
          </a:p>
        </p:txBody>
      </p:sp>
      <p:sp>
        <p:nvSpPr>
          <p:cNvPr id="599" name="Google Shape;599;p34"/>
          <p:cNvSpPr/>
          <p:nvPr/>
        </p:nvSpPr>
        <p:spPr>
          <a:xfrm>
            <a:off x="6047875" y="3396475"/>
            <a:ext cx="764700" cy="1854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0" name="Google Shape;600;p34"/>
          <p:cNvCxnSpPr/>
          <p:nvPr/>
        </p:nvCxnSpPr>
        <p:spPr>
          <a:xfrm>
            <a:off x="5586626" y="3480075"/>
            <a:ext cx="400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1" name="Google Shape;601;p34"/>
          <p:cNvSpPr txBox="1"/>
          <p:nvPr/>
        </p:nvSpPr>
        <p:spPr>
          <a:xfrm>
            <a:off x="5160925" y="3010338"/>
            <a:ext cx="12516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x 1 conv</a:t>
            </a:r>
            <a:endParaRPr/>
          </a:p>
        </p:txBody>
      </p:sp>
      <p:sp>
        <p:nvSpPr>
          <p:cNvPr id="602" name="Google Shape;602;p34"/>
          <p:cNvSpPr txBox="1"/>
          <p:nvPr/>
        </p:nvSpPr>
        <p:spPr>
          <a:xfrm>
            <a:off x="4581750" y="1161588"/>
            <a:ext cx="1171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4096 x 1 x 1</a:t>
            </a:r>
            <a:endParaRPr sz="1200"/>
          </a:p>
        </p:txBody>
      </p:sp>
      <p:sp>
        <p:nvSpPr>
          <p:cNvPr id="603" name="Google Shape;603;p34"/>
          <p:cNvSpPr txBox="1"/>
          <p:nvPr/>
        </p:nvSpPr>
        <p:spPr>
          <a:xfrm>
            <a:off x="5845925" y="1161588"/>
            <a:ext cx="120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1024 x 1 x 1</a:t>
            </a:r>
            <a:endParaRPr sz="1200"/>
          </a:p>
        </p:txBody>
      </p:sp>
      <p:sp>
        <p:nvSpPr>
          <p:cNvPr id="604" name="Google Shape;604;p34"/>
          <p:cNvSpPr/>
          <p:nvPr/>
        </p:nvSpPr>
        <p:spPr>
          <a:xfrm>
            <a:off x="4762988" y="1485150"/>
            <a:ext cx="764700" cy="1854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4"/>
          <p:cNvSpPr/>
          <p:nvPr/>
        </p:nvSpPr>
        <p:spPr>
          <a:xfrm>
            <a:off x="6045763" y="1485150"/>
            <a:ext cx="764700" cy="1854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6" name="Google Shape;606;p34"/>
          <p:cNvCxnSpPr/>
          <p:nvPr/>
        </p:nvCxnSpPr>
        <p:spPr>
          <a:xfrm>
            <a:off x="5584513" y="1568750"/>
            <a:ext cx="400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7" name="Google Shape;607;p34"/>
          <p:cNvSpPr txBox="1"/>
          <p:nvPr/>
        </p:nvSpPr>
        <p:spPr>
          <a:xfrm>
            <a:off x="6960475" y="3564500"/>
            <a:ext cx="1480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Box coordinates:</a:t>
            </a:r>
            <a:br>
              <a:rPr lang="en" sz="1200"/>
            </a:br>
            <a:r>
              <a:rPr lang="en" sz="1200"/>
              <a:t>(4 x 1000) x 1 x 1</a:t>
            </a:r>
            <a:endParaRPr sz="1200"/>
          </a:p>
        </p:txBody>
      </p:sp>
      <p:sp>
        <p:nvSpPr>
          <p:cNvPr id="608" name="Google Shape;608;p34"/>
          <p:cNvSpPr/>
          <p:nvPr/>
        </p:nvSpPr>
        <p:spPr>
          <a:xfrm>
            <a:off x="7334875" y="3396475"/>
            <a:ext cx="764700" cy="1854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9" name="Google Shape;609;p34"/>
          <p:cNvCxnSpPr/>
          <p:nvPr/>
        </p:nvCxnSpPr>
        <p:spPr>
          <a:xfrm>
            <a:off x="6873626" y="3480075"/>
            <a:ext cx="400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0" name="Google Shape;610;p34"/>
          <p:cNvSpPr txBox="1"/>
          <p:nvPr/>
        </p:nvSpPr>
        <p:spPr>
          <a:xfrm>
            <a:off x="7004925" y="1018638"/>
            <a:ext cx="1480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Class scores:</a:t>
            </a:r>
            <a:br>
              <a:rPr lang="en" sz="1200"/>
            </a:br>
            <a:r>
              <a:rPr lang="en" sz="1200"/>
              <a:t>1000 x 1 x 1</a:t>
            </a:r>
            <a:endParaRPr sz="1200"/>
          </a:p>
        </p:txBody>
      </p:sp>
      <p:sp>
        <p:nvSpPr>
          <p:cNvPr id="611" name="Google Shape;611;p34"/>
          <p:cNvSpPr/>
          <p:nvPr/>
        </p:nvSpPr>
        <p:spPr>
          <a:xfrm>
            <a:off x="7332775" y="1485138"/>
            <a:ext cx="764700" cy="1854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2" name="Google Shape;612;p34"/>
          <p:cNvCxnSpPr/>
          <p:nvPr/>
        </p:nvCxnSpPr>
        <p:spPr>
          <a:xfrm>
            <a:off x="6871526" y="1568738"/>
            <a:ext cx="400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3" name="Google Shape;613;p34"/>
          <p:cNvSpPr txBox="1"/>
          <p:nvPr/>
        </p:nvSpPr>
        <p:spPr>
          <a:xfrm>
            <a:off x="6452426" y="3011787"/>
            <a:ext cx="12516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x 1 conv</a:t>
            </a:r>
            <a:endParaRPr/>
          </a:p>
        </p:txBody>
      </p:sp>
      <p:sp>
        <p:nvSpPr>
          <p:cNvPr id="614" name="Google Shape;614;p34"/>
          <p:cNvSpPr txBox="1"/>
          <p:nvPr/>
        </p:nvSpPr>
        <p:spPr>
          <a:xfrm>
            <a:off x="5080575" y="1696288"/>
            <a:ext cx="12516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x 1 conv</a:t>
            </a:r>
            <a:endParaRPr/>
          </a:p>
        </p:txBody>
      </p:sp>
      <p:sp>
        <p:nvSpPr>
          <p:cNvPr id="615" name="Google Shape;615;p34"/>
          <p:cNvSpPr txBox="1"/>
          <p:nvPr/>
        </p:nvSpPr>
        <p:spPr>
          <a:xfrm>
            <a:off x="6372076" y="1697737"/>
            <a:ext cx="12516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x 1 conv</a:t>
            </a:r>
            <a:endParaRPr/>
          </a:p>
        </p:txBody>
      </p:sp>
      <p:sp>
        <p:nvSpPr>
          <p:cNvPr id="616" name="Google Shape;616;p34"/>
          <p:cNvSpPr txBox="1"/>
          <p:nvPr/>
        </p:nvSpPr>
        <p:spPr>
          <a:xfrm>
            <a:off x="294375" y="719100"/>
            <a:ext cx="39303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 sliding window by converting fully-connected layers into convolutions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5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2" name="Google Shape;622;p35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Efficient Sliding Window: Overfeat</a:t>
            </a:r>
            <a:endParaRPr sz="3000"/>
          </a:p>
        </p:txBody>
      </p:sp>
      <p:pic>
        <p:nvPicPr>
          <p:cNvPr id="623" name="Google Shape;62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1250" y="856238"/>
            <a:ext cx="5253252" cy="3046024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35"/>
          <p:cNvSpPr txBox="1"/>
          <p:nvPr/>
        </p:nvSpPr>
        <p:spPr>
          <a:xfrm>
            <a:off x="495825" y="1104825"/>
            <a:ext cx="2666700" cy="30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Training time:</a:t>
            </a:r>
            <a:r>
              <a:rPr lang="en"/>
              <a:t> Small image, 1 x 1 classifier output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Test time: </a:t>
            </a:r>
            <a:r>
              <a:rPr lang="en"/>
              <a:t>Larger image, 2 x 2 classifier output, only extra compute at yellow regions</a:t>
            </a:r>
            <a:endParaRPr/>
          </a:p>
        </p:txBody>
      </p:sp>
      <p:sp>
        <p:nvSpPr>
          <p:cNvPr id="625" name="Google Shape;625;p35"/>
          <p:cNvSpPr txBox="1"/>
          <p:nvPr/>
        </p:nvSpPr>
        <p:spPr>
          <a:xfrm>
            <a:off x="38200" y="4297250"/>
            <a:ext cx="7326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Sermanet et al, “Integrated Recognition, Localization and Detection using Convolutional Networks”, ICLR 2014</a:t>
            </a:r>
            <a:endParaRPr sz="11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Fully connected layer as a convolutional layer.</a:t>
            </a:r>
            <a:endParaRPr sz="2400"/>
          </a:p>
        </p:txBody>
      </p:sp>
      <p:sp>
        <p:nvSpPr>
          <p:cNvPr id="631" name="Google Shape;631;p36"/>
          <p:cNvSpPr txBox="1"/>
          <p:nvPr>
            <p:ph idx="1" type="body"/>
          </p:nvPr>
        </p:nvSpPr>
        <p:spPr>
          <a:xfrm>
            <a:off x="411375" y="1129450"/>
            <a:ext cx="8229600" cy="16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output of any convolutional layer gets larger when the image gets larger.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If we can interpret and implement a “fully connected layer” as a convolutional layer with a 1x1 output, then we can see that it will get larger when the image gets larger.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How do we interpret a fully connected layer as a convolutional layer?</a:t>
            </a:r>
            <a:endParaRPr sz="1800"/>
          </a:p>
        </p:txBody>
      </p:sp>
      <p:sp>
        <p:nvSpPr>
          <p:cNvPr id="632" name="Google Shape;632;p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50" y="1600213"/>
            <a:ext cx="2007149" cy="1665337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0"/>
          <p:cNvSpPr txBox="1"/>
          <p:nvPr/>
        </p:nvSpPr>
        <p:spPr>
          <a:xfrm>
            <a:off x="245449" y="760925"/>
            <a:ext cx="20073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Classification</a:t>
            </a:r>
            <a:endParaRPr sz="2000"/>
          </a:p>
        </p:txBody>
      </p:sp>
      <p:sp>
        <p:nvSpPr>
          <p:cNvPr id="56" name="Google Shape;56;p10"/>
          <p:cNvSpPr txBox="1"/>
          <p:nvPr/>
        </p:nvSpPr>
        <p:spPr>
          <a:xfrm>
            <a:off x="2338098" y="747625"/>
            <a:ext cx="20073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Classification + Localization</a:t>
            </a:r>
            <a:endParaRPr sz="2000">
              <a:solidFill>
                <a:srgbClr val="FF0000"/>
              </a:solidFill>
            </a:endParaRPr>
          </a:p>
        </p:txBody>
      </p:sp>
      <p:sp>
        <p:nvSpPr>
          <p:cNvPr id="57" name="Google Shape;57;p10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Computer Vision Tasks</a:t>
            </a:r>
            <a:endParaRPr sz="3000"/>
          </a:p>
        </p:txBody>
      </p:sp>
      <p:grpSp>
        <p:nvGrpSpPr>
          <p:cNvPr id="58" name="Google Shape;58;p10"/>
          <p:cNvGrpSpPr/>
          <p:nvPr/>
        </p:nvGrpSpPr>
        <p:grpSpPr>
          <a:xfrm>
            <a:off x="2338089" y="1607053"/>
            <a:ext cx="2007151" cy="1683500"/>
            <a:chOff x="448551" y="2723400"/>
            <a:chExt cx="2141875" cy="1796500"/>
          </a:xfrm>
        </p:grpSpPr>
        <p:pic>
          <p:nvPicPr>
            <p:cNvPr id="59" name="Google Shape;59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8551" y="2723400"/>
              <a:ext cx="2141875" cy="1777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" name="Google Shape;60;p10"/>
            <p:cNvSpPr/>
            <p:nvPr/>
          </p:nvSpPr>
          <p:spPr>
            <a:xfrm>
              <a:off x="1035725" y="2742700"/>
              <a:ext cx="1087500" cy="1777200"/>
            </a:xfrm>
            <a:prstGeom prst="rect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" name="Google Shape;61;p10"/>
          <p:cNvSpPr txBox="1"/>
          <p:nvPr/>
        </p:nvSpPr>
        <p:spPr>
          <a:xfrm>
            <a:off x="241725" y="3367250"/>
            <a:ext cx="20073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CAT</a:t>
            </a:r>
            <a:endParaRPr sz="1800"/>
          </a:p>
        </p:txBody>
      </p:sp>
      <p:sp>
        <p:nvSpPr>
          <p:cNvPr id="62" name="Google Shape;62;p10"/>
          <p:cNvSpPr txBox="1"/>
          <p:nvPr/>
        </p:nvSpPr>
        <p:spPr>
          <a:xfrm>
            <a:off x="2338100" y="3367250"/>
            <a:ext cx="20073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CAT</a:t>
            </a:r>
            <a:endParaRPr sz="1800"/>
          </a:p>
        </p:txBody>
      </p:sp>
      <p:sp>
        <p:nvSpPr>
          <p:cNvPr id="63" name="Google Shape;63;p10"/>
          <p:cNvSpPr txBox="1"/>
          <p:nvPr/>
        </p:nvSpPr>
        <p:spPr>
          <a:xfrm>
            <a:off x="4434475" y="3367250"/>
            <a:ext cx="22275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CAT</a:t>
            </a:r>
            <a:r>
              <a:rPr lang="en" sz="1800"/>
              <a:t>, </a:t>
            </a:r>
            <a:r>
              <a:rPr lang="en" sz="1800">
                <a:solidFill>
                  <a:srgbClr val="4A86E8"/>
                </a:solidFill>
              </a:rPr>
              <a:t>DOG</a:t>
            </a:r>
            <a:r>
              <a:rPr lang="en" sz="1800"/>
              <a:t>, </a:t>
            </a:r>
            <a:r>
              <a:rPr lang="en" sz="1800">
                <a:solidFill>
                  <a:srgbClr val="00FF00"/>
                </a:solidFill>
              </a:rPr>
              <a:t>DUCK</a:t>
            </a:r>
            <a:endParaRPr sz="1800">
              <a:solidFill>
                <a:srgbClr val="00FF00"/>
              </a:solidFill>
            </a:endParaRPr>
          </a:p>
        </p:txBody>
      </p:sp>
      <p:grpSp>
        <p:nvGrpSpPr>
          <p:cNvPr id="64" name="Google Shape;64;p10"/>
          <p:cNvGrpSpPr/>
          <p:nvPr/>
        </p:nvGrpSpPr>
        <p:grpSpPr>
          <a:xfrm>
            <a:off x="4430739" y="1613519"/>
            <a:ext cx="2227377" cy="1670567"/>
            <a:chOff x="4522198" y="2551275"/>
            <a:chExt cx="1907328" cy="1430525"/>
          </a:xfrm>
        </p:grpSpPr>
        <p:pic>
          <p:nvPicPr>
            <p:cNvPr id="65" name="Google Shape;65;p1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22198" y="2551275"/>
              <a:ext cx="1907328" cy="143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" name="Google Shape;66;p10"/>
            <p:cNvSpPr/>
            <p:nvPr/>
          </p:nvSpPr>
          <p:spPr>
            <a:xfrm>
              <a:off x="4670201" y="2954400"/>
              <a:ext cx="580500" cy="6579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0"/>
            <p:cNvSpPr/>
            <p:nvPr/>
          </p:nvSpPr>
          <p:spPr>
            <a:xfrm>
              <a:off x="4994250" y="2937597"/>
              <a:ext cx="485400" cy="5145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0"/>
            <p:cNvSpPr/>
            <p:nvPr/>
          </p:nvSpPr>
          <p:spPr>
            <a:xfrm>
              <a:off x="5360499" y="2637575"/>
              <a:ext cx="966000" cy="1238100"/>
            </a:xfrm>
            <a:prstGeom prst="rect">
              <a:avLst/>
            </a:prstGeom>
            <a:noFill/>
            <a:ln cap="flat" cmpd="sng" w="3810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0"/>
            <p:cNvSpPr/>
            <p:nvPr/>
          </p:nvSpPr>
          <p:spPr>
            <a:xfrm>
              <a:off x="5274650" y="3515075"/>
              <a:ext cx="302400" cy="360600"/>
            </a:xfrm>
            <a:prstGeom prst="rect">
              <a:avLst/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" name="Google Shape;70;p10"/>
          <p:cNvSpPr txBox="1"/>
          <p:nvPr/>
        </p:nvSpPr>
        <p:spPr>
          <a:xfrm>
            <a:off x="4430749" y="747625"/>
            <a:ext cx="22275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Object Detection</a:t>
            </a:r>
            <a:endParaRPr sz="2000">
              <a:solidFill>
                <a:srgbClr val="FF0000"/>
              </a:solidFill>
            </a:endParaRPr>
          </a:p>
        </p:txBody>
      </p:sp>
      <p:grpSp>
        <p:nvGrpSpPr>
          <p:cNvPr id="71" name="Google Shape;71;p10"/>
          <p:cNvGrpSpPr/>
          <p:nvPr/>
        </p:nvGrpSpPr>
        <p:grpSpPr>
          <a:xfrm>
            <a:off x="6743622" y="1607899"/>
            <a:ext cx="2242359" cy="1681797"/>
            <a:chOff x="1976038" y="594325"/>
            <a:chExt cx="4083699" cy="3062824"/>
          </a:xfrm>
        </p:grpSpPr>
        <p:pic>
          <p:nvPicPr>
            <p:cNvPr id="72" name="Google Shape;72;p1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76038" y="594325"/>
              <a:ext cx="4083699" cy="3062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" name="Google Shape;73;p10"/>
            <p:cNvSpPr/>
            <p:nvPr/>
          </p:nvSpPr>
          <p:spPr>
            <a:xfrm>
              <a:off x="2300325" y="1455200"/>
              <a:ext cx="1241700" cy="1321825"/>
            </a:xfrm>
            <a:custGeom>
              <a:rect b="b" l="l" r="r" t="t"/>
              <a:pathLst>
                <a:path extrusionOk="0" h="52873" w="49668">
                  <a:moveTo>
                    <a:pt x="19226" y="9613"/>
                  </a:moveTo>
                  <a:lnTo>
                    <a:pt x="13504" y="4120"/>
                  </a:lnTo>
                  <a:lnTo>
                    <a:pt x="9613" y="5951"/>
                  </a:lnTo>
                  <a:lnTo>
                    <a:pt x="10528" y="19913"/>
                  </a:lnTo>
                  <a:lnTo>
                    <a:pt x="13046" y="27467"/>
                  </a:lnTo>
                  <a:lnTo>
                    <a:pt x="8011" y="22431"/>
                  </a:lnTo>
                  <a:lnTo>
                    <a:pt x="1144" y="29069"/>
                  </a:lnTo>
                  <a:lnTo>
                    <a:pt x="0" y="37995"/>
                  </a:lnTo>
                  <a:lnTo>
                    <a:pt x="11673" y="42573"/>
                  </a:lnTo>
                  <a:lnTo>
                    <a:pt x="16708" y="52873"/>
                  </a:lnTo>
                  <a:lnTo>
                    <a:pt x="49668" y="52415"/>
                  </a:lnTo>
                  <a:lnTo>
                    <a:pt x="49439" y="46693"/>
                  </a:lnTo>
                  <a:lnTo>
                    <a:pt x="43030" y="41200"/>
                  </a:lnTo>
                  <a:lnTo>
                    <a:pt x="44861" y="36393"/>
                  </a:lnTo>
                  <a:lnTo>
                    <a:pt x="40055" y="29526"/>
                  </a:lnTo>
                  <a:lnTo>
                    <a:pt x="34333" y="0"/>
                  </a:lnTo>
                  <a:lnTo>
                    <a:pt x="28610" y="229"/>
                  </a:lnTo>
                  <a:lnTo>
                    <a:pt x="26779" y="7782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4" name="Google Shape;74;p10"/>
            <p:cNvSpPr/>
            <p:nvPr/>
          </p:nvSpPr>
          <p:spPr>
            <a:xfrm>
              <a:off x="3152925" y="1392250"/>
              <a:ext cx="778200" cy="1064325"/>
            </a:xfrm>
            <a:custGeom>
              <a:rect b="b" l="l" r="r" t="t"/>
              <a:pathLst>
                <a:path extrusionOk="0" h="42573" w="31128">
                  <a:moveTo>
                    <a:pt x="8926" y="7096"/>
                  </a:moveTo>
                  <a:lnTo>
                    <a:pt x="15335" y="6180"/>
                  </a:lnTo>
                  <a:lnTo>
                    <a:pt x="20142" y="0"/>
                  </a:lnTo>
                  <a:lnTo>
                    <a:pt x="22659" y="458"/>
                  </a:lnTo>
                  <a:lnTo>
                    <a:pt x="24490" y="10758"/>
                  </a:lnTo>
                  <a:lnTo>
                    <a:pt x="24490" y="22660"/>
                  </a:lnTo>
                  <a:lnTo>
                    <a:pt x="28382" y="32273"/>
                  </a:lnTo>
                  <a:lnTo>
                    <a:pt x="31128" y="39369"/>
                  </a:lnTo>
                  <a:lnTo>
                    <a:pt x="21744" y="41200"/>
                  </a:lnTo>
                  <a:lnTo>
                    <a:pt x="9613" y="42573"/>
                  </a:lnTo>
                  <a:lnTo>
                    <a:pt x="10757" y="39140"/>
                  </a:lnTo>
                  <a:lnTo>
                    <a:pt x="6180" y="32731"/>
                  </a:lnTo>
                  <a:lnTo>
                    <a:pt x="0" y="4578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5" name="Google Shape;75;p10"/>
            <p:cNvSpPr/>
            <p:nvPr/>
          </p:nvSpPr>
          <p:spPr>
            <a:xfrm>
              <a:off x="3810975" y="768550"/>
              <a:ext cx="1916900" cy="2574975"/>
            </a:xfrm>
            <a:custGeom>
              <a:rect b="b" l="l" r="r" t="t"/>
              <a:pathLst>
                <a:path extrusionOk="0" h="102999" w="76676">
                  <a:moveTo>
                    <a:pt x="26550" y="0"/>
                  </a:moveTo>
                  <a:lnTo>
                    <a:pt x="50583" y="7324"/>
                  </a:lnTo>
                  <a:lnTo>
                    <a:pt x="56534" y="25635"/>
                  </a:lnTo>
                  <a:lnTo>
                    <a:pt x="50126" y="35477"/>
                  </a:lnTo>
                  <a:lnTo>
                    <a:pt x="76676" y="82857"/>
                  </a:lnTo>
                  <a:lnTo>
                    <a:pt x="72328" y="99336"/>
                  </a:lnTo>
                  <a:lnTo>
                    <a:pt x="32959" y="102999"/>
                  </a:lnTo>
                  <a:lnTo>
                    <a:pt x="17624" y="97963"/>
                  </a:lnTo>
                  <a:lnTo>
                    <a:pt x="4806" y="90868"/>
                  </a:lnTo>
                  <a:lnTo>
                    <a:pt x="10299" y="62715"/>
                  </a:lnTo>
                  <a:lnTo>
                    <a:pt x="5264" y="52186"/>
                  </a:lnTo>
                  <a:lnTo>
                    <a:pt x="10986" y="36164"/>
                  </a:lnTo>
                  <a:lnTo>
                    <a:pt x="0" y="24491"/>
                  </a:lnTo>
                  <a:lnTo>
                    <a:pt x="15106" y="458"/>
                  </a:lnTo>
                  <a:close/>
                </a:path>
              </a:pathLst>
            </a:custGeom>
            <a:solidFill>
              <a:srgbClr val="C9DAF8">
                <a:alpha val="47750"/>
              </a:srgbClr>
            </a:solidFill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6" name="Google Shape;76;p10"/>
            <p:cNvSpPr/>
            <p:nvPr/>
          </p:nvSpPr>
          <p:spPr>
            <a:xfrm>
              <a:off x="3645025" y="2736975"/>
              <a:ext cx="595100" cy="617975"/>
            </a:xfrm>
            <a:custGeom>
              <a:rect b="b" l="l" r="r" t="t"/>
              <a:pathLst>
                <a:path extrusionOk="0" h="24719" w="23804">
                  <a:moveTo>
                    <a:pt x="0" y="21515"/>
                  </a:moveTo>
                  <a:lnTo>
                    <a:pt x="5035" y="11673"/>
                  </a:lnTo>
                  <a:lnTo>
                    <a:pt x="2518" y="7324"/>
                  </a:lnTo>
                  <a:lnTo>
                    <a:pt x="5493" y="0"/>
                  </a:lnTo>
                  <a:lnTo>
                    <a:pt x="14191" y="0"/>
                  </a:lnTo>
                  <a:lnTo>
                    <a:pt x="16022" y="7095"/>
                  </a:lnTo>
                  <a:lnTo>
                    <a:pt x="13733" y="12360"/>
                  </a:lnTo>
                  <a:lnTo>
                    <a:pt x="18082" y="13962"/>
                  </a:lnTo>
                  <a:lnTo>
                    <a:pt x="21515" y="12360"/>
                  </a:lnTo>
                  <a:lnTo>
                    <a:pt x="23804" y="18082"/>
                  </a:lnTo>
                  <a:lnTo>
                    <a:pt x="17624" y="24719"/>
                  </a:lnTo>
                  <a:close/>
                </a:path>
              </a:pathLst>
            </a:custGeom>
            <a:solidFill>
              <a:srgbClr val="93C47D">
                <a:alpha val="53950"/>
              </a:srgbClr>
            </a:solidFill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77" name="Google Shape;77;p10"/>
          <p:cNvSpPr txBox="1"/>
          <p:nvPr/>
        </p:nvSpPr>
        <p:spPr>
          <a:xfrm>
            <a:off x="6743624" y="747625"/>
            <a:ext cx="22275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Instance Segmentation</a:t>
            </a:r>
            <a:endParaRPr sz="2000">
              <a:solidFill>
                <a:srgbClr val="FF0000"/>
              </a:solidFill>
            </a:endParaRPr>
          </a:p>
        </p:txBody>
      </p:sp>
      <p:sp>
        <p:nvSpPr>
          <p:cNvPr id="78" name="Google Shape;78;p10"/>
          <p:cNvSpPr txBox="1"/>
          <p:nvPr/>
        </p:nvSpPr>
        <p:spPr>
          <a:xfrm>
            <a:off x="6751050" y="3350750"/>
            <a:ext cx="2227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CAT</a:t>
            </a:r>
            <a:r>
              <a:rPr lang="en" sz="1800"/>
              <a:t>, </a:t>
            </a:r>
            <a:r>
              <a:rPr lang="en" sz="1800">
                <a:solidFill>
                  <a:srgbClr val="4A86E8"/>
                </a:solidFill>
              </a:rPr>
              <a:t>DOG</a:t>
            </a:r>
            <a:r>
              <a:rPr lang="en" sz="1800"/>
              <a:t>, </a:t>
            </a:r>
            <a:r>
              <a:rPr lang="en" sz="1800">
                <a:solidFill>
                  <a:srgbClr val="00FF00"/>
                </a:solidFill>
              </a:rPr>
              <a:t>DUCK</a:t>
            </a:r>
            <a:endParaRPr sz="1800">
              <a:solidFill>
                <a:srgbClr val="00FF00"/>
              </a:solidFill>
            </a:endParaRPr>
          </a:p>
        </p:txBody>
      </p:sp>
      <p:sp>
        <p:nvSpPr>
          <p:cNvPr id="79" name="Google Shape;79;p10"/>
          <p:cNvSpPr/>
          <p:nvPr/>
        </p:nvSpPr>
        <p:spPr>
          <a:xfrm rot="-5400000">
            <a:off x="2127975" y="1970525"/>
            <a:ext cx="351900" cy="4124400"/>
          </a:xfrm>
          <a:prstGeom prst="leftBrace">
            <a:avLst>
              <a:gd fmla="val 64648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0"/>
          <p:cNvSpPr txBox="1"/>
          <p:nvPr/>
        </p:nvSpPr>
        <p:spPr>
          <a:xfrm>
            <a:off x="1691625" y="4208675"/>
            <a:ext cx="1224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object</a:t>
            </a:r>
            <a:endParaRPr/>
          </a:p>
        </p:txBody>
      </p:sp>
      <p:sp>
        <p:nvSpPr>
          <p:cNvPr id="81" name="Google Shape;81;p10"/>
          <p:cNvSpPr/>
          <p:nvPr/>
        </p:nvSpPr>
        <p:spPr>
          <a:xfrm rot="-5400000">
            <a:off x="6555875" y="1814975"/>
            <a:ext cx="351900" cy="4435500"/>
          </a:xfrm>
          <a:prstGeom prst="leftBrace">
            <a:avLst>
              <a:gd fmla="val 64648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0"/>
          <p:cNvSpPr txBox="1"/>
          <p:nvPr/>
        </p:nvSpPr>
        <p:spPr>
          <a:xfrm>
            <a:off x="6012125" y="4197350"/>
            <a:ext cx="1439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objects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37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8" name="Google Shape;638;p37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ImageNet Classification + Localization</a:t>
            </a:r>
            <a:endParaRPr sz="3000"/>
          </a:p>
        </p:txBody>
      </p:sp>
      <p:pic>
        <p:nvPicPr>
          <p:cNvPr id="639" name="Google Shape;639;p37"/>
          <p:cNvPicPr preferRelativeResize="0"/>
          <p:nvPr/>
        </p:nvPicPr>
        <p:blipFill rotWithShape="1">
          <a:blip r:embed="rId3">
            <a:alphaModFix/>
          </a:blip>
          <a:srcRect b="0" l="11647" r="16892" t="0"/>
          <a:stretch/>
        </p:blipFill>
        <p:spPr>
          <a:xfrm>
            <a:off x="295050" y="804863"/>
            <a:ext cx="4083900" cy="35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37"/>
          <p:cNvSpPr txBox="1"/>
          <p:nvPr/>
        </p:nvSpPr>
        <p:spPr>
          <a:xfrm>
            <a:off x="4899575" y="1009850"/>
            <a:ext cx="3791100" cy="30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AlexNet</a:t>
            </a:r>
            <a:r>
              <a:rPr lang="en"/>
              <a:t>: Localization method not published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Overfeat</a:t>
            </a:r>
            <a:r>
              <a:rPr lang="en"/>
              <a:t>: Multiscale convolutional regression with box merging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VGG</a:t>
            </a:r>
            <a:r>
              <a:rPr lang="en"/>
              <a:t>: Same as Overfeat, but fewer scales and locations; simpler method, gains all due to deeper features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ResNet:</a:t>
            </a:r>
            <a:r>
              <a:rPr lang="en"/>
              <a:t> Different localization method (RPN) and much deeper features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8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6" name="Google Shape;646;p38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245450" y="1600213"/>
            <a:ext cx="2007149" cy="1665337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38"/>
          <p:cNvSpPr txBox="1"/>
          <p:nvPr/>
        </p:nvSpPr>
        <p:spPr>
          <a:xfrm>
            <a:off x="245449" y="760925"/>
            <a:ext cx="20073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D9D9D9"/>
                </a:solidFill>
              </a:rPr>
              <a:t>Classification</a:t>
            </a:r>
            <a:endParaRPr sz="2000">
              <a:solidFill>
                <a:srgbClr val="D9D9D9"/>
              </a:solidFill>
            </a:endParaRPr>
          </a:p>
        </p:txBody>
      </p:sp>
      <p:sp>
        <p:nvSpPr>
          <p:cNvPr id="648" name="Google Shape;648;p38"/>
          <p:cNvSpPr txBox="1"/>
          <p:nvPr/>
        </p:nvSpPr>
        <p:spPr>
          <a:xfrm>
            <a:off x="2338098" y="747625"/>
            <a:ext cx="20073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Classification + Localization</a:t>
            </a:r>
            <a:endParaRPr sz="2000">
              <a:solidFill>
                <a:srgbClr val="FF0000"/>
              </a:solidFill>
            </a:endParaRPr>
          </a:p>
        </p:txBody>
      </p:sp>
      <p:sp>
        <p:nvSpPr>
          <p:cNvPr id="649" name="Google Shape;649;p38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Computer Vision Tasks</a:t>
            </a:r>
            <a:endParaRPr sz="3000"/>
          </a:p>
        </p:txBody>
      </p:sp>
      <p:grpSp>
        <p:nvGrpSpPr>
          <p:cNvPr id="650" name="Google Shape;650;p38"/>
          <p:cNvGrpSpPr/>
          <p:nvPr/>
        </p:nvGrpSpPr>
        <p:grpSpPr>
          <a:xfrm>
            <a:off x="2338089" y="1607053"/>
            <a:ext cx="2007151" cy="1683500"/>
            <a:chOff x="448551" y="2723400"/>
            <a:chExt cx="2141875" cy="1796500"/>
          </a:xfrm>
        </p:grpSpPr>
        <p:pic>
          <p:nvPicPr>
            <p:cNvPr id="651" name="Google Shape;651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8551" y="2723400"/>
              <a:ext cx="2141875" cy="1777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2" name="Google Shape;652;p38"/>
            <p:cNvSpPr/>
            <p:nvPr/>
          </p:nvSpPr>
          <p:spPr>
            <a:xfrm>
              <a:off x="1035725" y="2742700"/>
              <a:ext cx="1087500" cy="1777200"/>
            </a:xfrm>
            <a:prstGeom prst="rect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3" name="Google Shape;653;p38"/>
          <p:cNvGrpSpPr/>
          <p:nvPr/>
        </p:nvGrpSpPr>
        <p:grpSpPr>
          <a:xfrm>
            <a:off x="4430739" y="1613519"/>
            <a:ext cx="2227377" cy="1670567"/>
            <a:chOff x="4522198" y="2551275"/>
            <a:chExt cx="1907328" cy="1430525"/>
          </a:xfrm>
        </p:grpSpPr>
        <p:pic>
          <p:nvPicPr>
            <p:cNvPr id="654" name="Google Shape;654;p38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>
              <a:off x="4522198" y="2551275"/>
              <a:ext cx="1907328" cy="143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5" name="Google Shape;655;p38"/>
            <p:cNvSpPr/>
            <p:nvPr/>
          </p:nvSpPr>
          <p:spPr>
            <a:xfrm>
              <a:off x="4670201" y="2954400"/>
              <a:ext cx="580500" cy="657900"/>
            </a:xfrm>
            <a:prstGeom prst="rect">
              <a:avLst/>
            </a:prstGeom>
            <a:noFill/>
            <a:ln cap="flat" cmpd="sng" w="38100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8"/>
            <p:cNvSpPr/>
            <p:nvPr/>
          </p:nvSpPr>
          <p:spPr>
            <a:xfrm>
              <a:off x="4994250" y="2937597"/>
              <a:ext cx="485400" cy="514500"/>
            </a:xfrm>
            <a:prstGeom prst="rect">
              <a:avLst/>
            </a:prstGeom>
            <a:noFill/>
            <a:ln cap="flat" cmpd="sng" w="38100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8"/>
            <p:cNvSpPr/>
            <p:nvPr/>
          </p:nvSpPr>
          <p:spPr>
            <a:xfrm>
              <a:off x="5360499" y="2637575"/>
              <a:ext cx="966000" cy="1238100"/>
            </a:xfrm>
            <a:prstGeom prst="rect">
              <a:avLst/>
            </a:prstGeom>
            <a:noFill/>
            <a:ln cap="flat" cmpd="sng" w="38100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8"/>
            <p:cNvSpPr/>
            <p:nvPr/>
          </p:nvSpPr>
          <p:spPr>
            <a:xfrm>
              <a:off x="5274650" y="3515075"/>
              <a:ext cx="302400" cy="360600"/>
            </a:xfrm>
            <a:prstGeom prst="rect">
              <a:avLst/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9" name="Google Shape;659;p38"/>
          <p:cNvSpPr txBox="1"/>
          <p:nvPr/>
        </p:nvSpPr>
        <p:spPr>
          <a:xfrm>
            <a:off x="4430749" y="747625"/>
            <a:ext cx="22275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D9D9D9"/>
                </a:solidFill>
              </a:rPr>
              <a:t>Object Detection</a:t>
            </a:r>
            <a:endParaRPr sz="2000">
              <a:solidFill>
                <a:srgbClr val="D9D9D9"/>
              </a:solidFill>
            </a:endParaRPr>
          </a:p>
        </p:txBody>
      </p:sp>
      <p:grpSp>
        <p:nvGrpSpPr>
          <p:cNvPr id="660" name="Google Shape;660;p38"/>
          <p:cNvGrpSpPr/>
          <p:nvPr/>
        </p:nvGrpSpPr>
        <p:grpSpPr>
          <a:xfrm>
            <a:off x="6743622" y="1607899"/>
            <a:ext cx="2242359" cy="1681797"/>
            <a:chOff x="1976038" y="594325"/>
            <a:chExt cx="4083699" cy="3062824"/>
          </a:xfrm>
        </p:grpSpPr>
        <p:pic>
          <p:nvPicPr>
            <p:cNvPr id="661" name="Google Shape;661;p38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>
              <a:off x="1976038" y="594325"/>
              <a:ext cx="4083699" cy="3062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2" name="Google Shape;662;p38"/>
            <p:cNvSpPr/>
            <p:nvPr/>
          </p:nvSpPr>
          <p:spPr>
            <a:xfrm>
              <a:off x="2300325" y="1455200"/>
              <a:ext cx="1241700" cy="1321825"/>
            </a:xfrm>
            <a:custGeom>
              <a:rect b="b" l="l" r="r" t="t"/>
              <a:pathLst>
                <a:path extrusionOk="0" h="52873" w="49668">
                  <a:moveTo>
                    <a:pt x="19226" y="9613"/>
                  </a:moveTo>
                  <a:lnTo>
                    <a:pt x="13504" y="4120"/>
                  </a:lnTo>
                  <a:lnTo>
                    <a:pt x="9613" y="5951"/>
                  </a:lnTo>
                  <a:lnTo>
                    <a:pt x="10528" y="19913"/>
                  </a:lnTo>
                  <a:lnTo>
                    <a:pt x="13046" y="27467"/>
                  </a:lnTo>
                  <a:lnTo>
                    <a:pt x="8011" y="22431"/>
                  </a:lnTo>
                  <a:lnTo>
                    <a:pt x="1144" y="29069"/>
                  </a:lnTo>
                  <a:lnTo>
                    <a:pt x="0" y="37995"/>
                  </a:lnTo>
                  <a:lnTo>
                    <a:pt x="11673" y="42573"/>
                  </a:lnTo>
                  <a:lnTo>
                    <a:pt x="16708" y="52873"/>
                  </a:lnTo>
                  <a:lnTo>
                    <a:pt x="49668" y="52415"/>
                  </a:lnTo>
                  <a:lnTo>
                    <a:pt x="49439" y="46693"/>
                  </a:lnTo>
                  <a:lnTo>
                    <a:pt x="43030" y="41200"/>
                  </a:lnTo>
                  <a:lnTo>
                    <a:pt x="44861" y="36393"/>
                  </a:lnTo>
                  <a:lnTo>
                    <a:pt x="40055" y="29526"/>
                  </a:lnTo>
                  <a:lnTo>
                    <a:pt x="34333" y="0"/>
                  </a:lnTo>
                  <a:lnTo>
                    <a:pt x="28610" y="229"/>
                  </a:lnTo>
                  <a:lnTo>
                    <a:pt x="26779" y="7782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>
              <a:noFill/>
            </a:ln>
          </p:spPr>
        </p:sp>
        <p:sp>
          <p:nvSpPr>
            <p:cNvPr id="663" name="Google Shape;663;p38"/>
            <p:cNvSpPr/>
            <p:nvPr/>
          </p:nvSpPr>
          <p:spPr>
            <a:xfrm>
              <a:off x="3152925" y="1392250"/>
              <a:ext cx="778200" cy="1064325"/>
            </a:xfrm>
            <a:custGeom>
              <a:rect b="b" l="l" r="r" t="t"/>
              <a:pathLst>
                <a:path extrusionOk="0" h="42573" w="31128">
                  <a:moveTo>
                    <a:pt x="8926" y="7096"/>
                  </a:moveTo>
                  <a:lnTo>
                    <a:pt x="15335" y="6180"/>
                  </a:lnTo>
                  <a:lnTo>
                    <a:pt x="20142" y="0"/>
                  </a:lnTo>
                  <a:lnTo>
                    <a:pt x="22659" y="458"/>
                  </a:lnTo>
                  <a:lnTo>
                    <a:pt x="24490" y="10758"/>
                  </a:lnTo>
                  <a:lnTo>
                    <a:pt x="24490" y="22660"/>
                  </a:lnTo>
                  <a:lnTo>
                    <a:pt x="28382" y="32273"/>
                  </a:lnTo>
                  <a:lnTo>
                    <a:pt x="31128" y="39369"/>
                  </a:lnTo>
                  <a:lnTo>
                    <a:pt x="21744" y="41200"/>
                  </a:lnTo>
                  <a:lnTo>
                    <a:pt x="9613" y="42573"/>
                  </a:lnTo>
                  <a:lnTo>
                    <a:pt x="10757" y="39140"/>
                  </a:lnTo>
                  <a:lnTo>
                    <a:pt x="6180" y="32731"/>
                  </a:lnTo>
                  <a:lnTo>
                    <a:pt x="0" y="4578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>
              <a:noFill/>
            </a:ln>
          </p:spPr>
        </p:sp>
        <p:sp>
          <p:nvSpPr>
            <p:cNvPr id="664" name="Google Shape;664;p38"/>
            <p:cNvSpPr/>
            <p:nvPr/>
          </p:nvSpPr>
          <p:spPr>
            <a:xfrm>
              <a:off x="3810975" y="768550"/>
              <a:ext cx="1916900" cy="2574975"/>
            </a:xfrm>
            <a:custGeom>
              <a:rect b="b" l="l" r="r" t="t"/>
              <a:pathLst>
                <a:path extrusionOk="0" h="102999" w="76676">
                  <a:moveTo>
                    <a:pt x="26550" y="0"/>
                  </a:moveTo>
                  <a:lnTo>
                    <a:pt x="50583" y="7324"/>
                  </a:lnTo>
                  <a:lnTo>
                    <a:pt x="56534" y="25635"/>
                  </a:lnTo>
                  <a:lnTo>
                    <a:pt x="50126" y="35477"/>
                  </a:lnTo>
                  <a:lnTo>
                    <a:pt x="76676" y="82857"/>
                  </a:lnTo>
                  <a:lnTo>
                    <a:pt x="72328" y="99336"/>
                  </a:lnTo>
                  <a:lnTo>
                    <a:pt x="32959" y="102999"/>
                  </a:lnTo>
                  <a:lnTo>
                    <a:pt x="17624" y="97963"/>
                  </a:lnTo>
                  <a:lnTo>
                    <a:pt x="4806" y="90868"/>
                  </a:lnTo>
                  <a:lnTo>
                    <a:pt x="10299" y="62715"/>
                  </a:lnTo>
                  <a:lnTo>
                    <a:pt x="5264" y="52186"/>
                  </a:lnTo>
                  <a:lnTo>
                    <a:pt x="10986" y="36164"/>
                  </a:lnTo>
                  <a:lnTo>
                    <a:pt x="0" y="24491"/>
                  </a:lnTo>
                  <a:lnTo>
                    <a:pt x="15106" y="458"/>
                  </a:lnTo>
                  <a:close/>
                </a:path>
              </a:pathLst>
            </a:custGeom>
            <a:solidFill>
              <a:srgbClr val="C9DAF8">
                <a:alpha val="47750"/>
              </a:srgbClr>
            </a:solidFill>
            <a:ln>
              <a:noFill/>
            </a:ln>
          </p:spPr>
        </p:sp>
        <p:sp>
          <p:nvSpPr>
            <p:cNvPr id="665" name="Google Shape;665;p38"/>
            <p:cNvSpPr/>
            <p:nvPr/>
          </p:nvSpPr>
          <p:spPr>
            <a:xfrm>
              <a:off x="3645025" y="2736975"/>
              <a:ext cx="595100" cy="617975"/>
            </a:xfrm>
            <a:custGeom>
              <a:rect b="b" l="l" r="r" t="t"/>
              <a:pathLst>
                <a:path extrusionOk="0" h="24719" w="23804">
                  <a:moveTo>
                    <a:pt x="0" y="21515"/>
                  </a:moveTo>
                  <a:lnTo>
                    <a:pt x="5035" y="11673"/>
                  </a:lnTo>
                  <a:lnTo>
                    <a:pt x="2518" y="7324"/>
                  </a:lnTo>
                  <a:lnTo>
                    <a:pt x="5493" y="0"/>
                  </a:lnTo>
                  <a:lnTo>
                    <a:pt x="14191" y="0"/>
                  </a:lnTo>
                  <a:lnTo>
                    <a:pt x="16022" y="7095"/>
                  </a:lnTo>
                  <a:lnTo>
                    <a:pt x="13733" y="12360"/>
                  </a:lnTo>
                  <a:lnTo>
                    <a:pt x="18082" y="13962"/>
                  </a:lnTo>
                  <a:lnTo>
                    <a:pt x="21515" y="12360"/>
                  </a:lnTo>
                  <a:lnTo>
                    <a:pt x="23804" y="18082"/>
                  </a:lnTo>
                  <a:lnTo>
                    <a:pt x="17624" y="24719"/>
                  </a:lnTo>
                  <a:close/>
                </a:path>
              </a:pathLst>
            </a:custGeom>
            <a:solidFill>
              <a:srgbClr val="93C47D">
                <a:alpha val="53950"/>
              </a:srgbClr>
            </a:solidFill>
            <a:ln>
              <a:noFill/>
            </a:ln>
          </p:spPr>
        </p:sp>
      </p:grpSp>
      <p:sp>
        <p:nvSpPr>
          <p:cNvPr id="666" name="Google Shape;666;p38"/>
          <p:cNvSpPr txBox="1"/>
          <p:nvPr/>
        </p:nvSpPr>
        <p:spPr>
          <a:xfrm>
            <a:off x="6743624" y="747625"/>
            <a:ext cx="22275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D9D9D9"/>
                </a:solidFill>
              </a:rPr>
              <a:t>Instance Segmentation</a:t>
            </a:r>
            <a:endParaRPr sz="20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9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2" name="Google Shape;672;p39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245450" y="1600213"/>
            <a:ext cx="2007149" cy="1665337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39"/>
          <p:cNvSpPr txBox="1"/>
          <p:nvPr/>
        </p:nvSpPr>
        <p:spPr>
          <a:xfrm>
            <a:off x="245449" y="760925"/>
            <a:ext cx="20073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D9D9D9"/>
                </a:solidFill>
              </a:rPr>
              <a:t>Classification</a:t>
            </a:r>
            <a:endParaRPr sz="2000">
              <a:solidFill>
                <a:srgbClr val="D9D9D9"/>
              </a:solidFill>
            </a:endParaRPr>
          </a:p>
        </p:txBody>
      </p:sp>
      <p:sp>
        <p:nvSpPr>
          <p:cNvPr id="674" name="Google Shape;674;p39"/>
          <p:cNvSpPr txBox="1"/>
          <p:nvPr/>
        </p:nvSpPr>
        <p:spPr>
          <a:xfrm>
            <a:off x="2338098" y="747625"/>
            <a:ext cx="20073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D9D9D9"/>
                </a:solidFill>
              </a:rPr>
              <a:t>Classification + Localization</a:t>
            </a:r>
            <a:endParaRPr sz="2000">
              <a:solidFill>
                <a:srgbClr val="D9D9D9"/>
              </a:solidFill>
            </a:endParaRPr>
          </a:p>
        </p:txBody>
      </p:sp>
      <p:sp>
        <p:nvSpPr>
          <p:cNvPr id="675" name="Google Shape;675;p39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Computer Vision Tasks</a:t>
            </a:r>
            <a:endParaRPr sz="3000"/>
          </a:p>
        </p:txBody>
      </p:sp>
      <p:grpSp>
        <p:nvGrpSpPr>
          <p:cNvPr id="676" name="Google Shape;676;p39"/>
          <p:cNvGrpSpPr/>
          <p:nvPr/>
        </p:nvGrpSpPr>
        <p:grpSpPr>
          <a:xfrm>
            <a:off x="2338089" y="1607053"/>
            <a:ext cx="2007151" cy="1683500"/>
            <a:chOff x="448551" y="2723400"/>
            <a:chExt cx="2141875" cy="1796500"/>
          </a:xfrm>
        </p:grpSpPr>
        <p:pic>
          <p:nvPicPr>
            <p:cNvPr id="677" name="Google Shape;677;p39"/>
            <p:cNvPicPr preferRelativeResize="0"/>
            <p:nvPr/>
          </p:nvPicPr>
          <p:blipFill>
            <a:blip r:embed="rId3">
              <a:alphaModFix amt="25000"/>
            </a:blip>
            <a:stretch>
              <a:fillRect/>
            </a:stretch>
          </p:blipFill>
          <p:spPr>
            <a:xfrm>
              <a:off x="448551" y="2723400"/>
              <a:ext cx="2141875" cy="1777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8" name="Google Shape;678;p39"/>
            <p:cNvSpPr/>
            <p:nvPr/>
          </p:nvSpPr>
          <p:spPr>
            <a:xfrm>
              <a:off x="1035725" y="2742700"/>
              <a:ext cx="1087500" cy="1777200"/>
            </a:xfrm>
            <a:prstGeom prst="rect">
              <a:avLst/>
            </a:prstGeom>
            <a:noFill/>
            <a:ln cap="flat" cmpd="sng" w="76200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9" name="Google Shape;679;p39"/>
          <p:cNvGrpSpPr/>
          <p:nvPr/>
        </p:nvGrpSpPr>
        <p:grpSpPr>
          <a:xfrm>
            <a:off x="6743622" y="1607899"/>
            <a:ext cx="2242359" cy="1681797"/>
            <a:chOff x="1976038" y="594325"/>
            <a:chExt cx="4083699" cy="3062824"/>
          </a:xfrm>
        </p:grpSpPr>
        <p:pic>
          <p:nvPicPr>
            <p:cNvPr id="680" name="Google Shape;680;p39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>
              <a:off x="1976038" y="594325"/>
              <a:ext cx="4083699" cy="3062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1" name="Google Shape;681;p39"/>
            <p:cNvSpPr/>
            <p:nvPr/>
          </p:nvSpPr>
          <p:spPr>
            <a:xfrm>
              <a:off x="2300325" y="1455200"/>
              <a:ext cx="1241700" cy="1321825"/>
            </a:xfrm>
            <a:custGeom>
              <a:rect b="b" l="l" r="r" t="t"/>
              <a:pathLst>
                <a:path extrusionOk="0" h="52873" w="49668">
                  <a:moveTo>
                    <a:pt x="19226" y="9613"/>
                  </a:moveTo>
                  <a:lnTo>
                    <a:pt x="13504" y="4120"/>
                  </a:lnTo>
                  <a:lnTo>
                    <a:pt x="9613" y="5951"/>
                  </a:lnTo>
                  <a:lnTo>
                    <a:pt x="10528" y="19913"/>
                  </a:lnTo>
                  <a:lnTo>
                    <a:pt x="13046" y="27467"/>
                  </a:lnTo>
                  <a:lnTo>
                    <a:pt x="8011" y="22431"/>
                  </a:lnTo>
                  <a:lnTo>
                    <a:pt x="1144" y="29069"/>
                  </a:lnTo>
                  <a:lnTo>
                    <a:pt x="0" y="37995"/>
                  </a:lnTo>
                  <a:lnTo>
                    <a:pt x="11673" y="42573"/>
                  </a:lnTo>
                  <a:lnTo>
                    <a:pt x="16708" y="52873"/>
                  </a:lnTo>
                  <a:lnTo>
                    <a:pt x="49668" y="52415"/>
                  </a:lnTo>
                  <a:lnTo>
                    <a:pt x="49439" y="46693"/>
                  </a:lnTo>
                  <a:lnTo>
                    <a:pt x="43030" y="41200"/>
                  </a:lnTo>
                  <a:lnTo>
                    <a:pt x="44861" y="36393"/>
                  </a:lnTo>
                  <a:lnTo>
                    <a:pt x="40055" y="29526"/>
                  </a:lnTo>
                  <a:lnTo>
                    <a:pt x="34333" y="0"/>
                  </a:lnTo>
                  <a:lnTo>
                    <a:pt x="28610" y="229"/>
                  </a:lnTo>
                  <a:lnTo>
                    <a:pt x="26779" y="7782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>
              <a:noFill/>
            </a:ln>
          </p:spPr>
        </p:sp>
        <p:sp>
          <p:nvSpPr>
            <p:cNvPr id="682" name="Google Shape;682;p39"/>
            <p:cNvSpPr/>
            <p:nvPr/>
          </p:nvSpPr>
          <p:spPr>
            <a:xfrm>
              <a:off x="3152925" y="1392250"/>
              <a:ext cx="778200" cy="1064325"/>
            </a:xfrm>
            <a:custGeom>
              <a:rect b="b" l="l" r="r" t="t"/>
              <a:pathLst>
                <a:path extrusionOk="0" h="42573" w="31128">
                  <a:moveTo>
                    <a:pt x="8926" y="7096"/>
                  </a:moveTo>
                  <a:lnTo>
                    <a:pt x="15335" y="6180"/>
                  </a:lnTo>
                  <a:lnTo>
                    <a:pt x="20142" y="0"/>
                  </a:lnTo>
                  <a:lnTo>
                    <a:pt x="22659" y="458"/>
                  </a:lnTo>
                  <a:lnTo>
                    <a:pt x="24490" y="10758"/>
                  </a:lnTo>
                  <a:lnTo>
                    <a:pt x="24490" y="22660"/>
                  </a:lnTo>
                  <a:lnTo>
                    <a:pt x="28382" y="32273"/>
                  </a:lnTo>
                  <a:lnTo>
                    <a:pt x="31128" y="39369"/>
                  </a:lnTo>
                  <a:lnTo>
                    <a:pt x="21744" y="41200"/>
                  </a:lnTo>
                  <a:lnTo>
                    <a:pt x="9613" y="42573"/>
                  </a:lnTo>
                  <a:lnTo>
                    <a:pt x="10757" y="39140"/>
                  </a:lnTo>
                  <a:lnTo>
                    <a:pt x="6180" y="32731"/>
                  </a:lnTo>
                  <a:lnTo>
                    <a:pt x="0" y="4578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>
              <a:noFill/>
            </a:ln>
          </p:spPr>
        </p:sp>
        <p:sp>
          <p:nvSpPr>
            <p:cNvPr id="683" name="Google Shape;683;p39"/>
            <p:cNvSpPr/>
            <p:nvPr/>
          </p:nvSpPr>
          <p:spPr>
            <a:xfrm>
              <a:off x="3810975" y="768550"/>
              <a:ext cx="1916900" cy="2574975"/>
            </a:xfrm>
            <a:custGeom>
              <a:rect b="b" l="l" r="r" t="t"/>
              <a:pathLst>
                <a:path extrusionOk="0" h="102999" w="76676">
                  <a:moveTo>
                    <a:pt x="26550" y="0"/>
                  </a:moveTo>
                  <a:lnTo>
                    <a:pt x="50583" y="7324"/>
                  </a:lnTo>
                  <a:lnTo>
                    <a:pt x="56534" y="25635"/>
                  </a:lnTo>
                  <a:lnTo>
                    <a:pt x="50126" y="35477"/>
                  </a:lnTo>
                  <a:lnTo>
                    <a:pt x="76676" y="82857"/>
                  </a:lnTo>
                  <a:lnTo>
                    <a:pt x="72328" y="99336"/>
                  </a:lnTo>
                  <a:lnTo>
                    <a:pt x="32959" y="102999"/>
                  </a:lnTo>
                  <a:lnTo>
                    <a:pt x="17624" y="97963"/>
                  </a:lnTo>
                  <a:lnTo>
                    <a:pt x="4806" y="90868"/>
                  </a:lnTo>
                  <a:lnTo>
                    <a:pt x="10299" y="62715"/>
                  </a:lnTo>
                  <a:lnTo>
                    <a:pt x="5264" y="52186"/>
                  </a:lnTo>
                  <a:lnTo>
                    <a:pt x="10986" y="36164"/>
                  </a:lnTo>
                  <a:lnTo>
                    <a:pt x="0" y="24491"/>
                  </a:lnTo>
                  <a:lnTo>
                    <a:pt x="15106" y="458"/>
                  </a:lnTo>
                  <a:close/>
                </a:path>
              </a:pathLst>
            </a:custGeom>
            <a:solidFill>
              <a:srgbClr val="C9DAF8">
                <a:alpha val="47750"/>
              </a:srgbClr>
            </a:solidFill>
            <a:ln>
              <a:noFill/>
            </a:ln>
          </p:spPr>
        </p:sp>
        <p:sp>
          <p:nvSpPr>
            <p:cNvPr id="684" name="Google Shape;684;p39"/>
            <p:cNvSpPr/>
            <p:nvPr/>
          </p:nvSpPr>
          <p:spPr>
            <a:xfrm>
              <a:off x="3645025" y="2736975"/>
              <a:ext cx="595100" cy="617975"/>
            </a:xfrm>
            <a:custGeom>
              <a:rect b="b" l="l" r="r" t="t"/>
              <a:pathLst>
                <a:path extrusionOk="0" h="24719" w="23804">
                  <a:moveTo>
                    <a:pt x="0" y="21515"/>
                  </a:moveTo>
                  <a:lnTo>
                    <a:pt x="5035" y="11673"/>
                  </a:lnTo>
                  <a:lnTo>
                    <a:pt x="2518" y="7324"/>
                  </a:lnTo>
                  <a:lnTo>
                    <a:pt x="5493" y="0"/>
                  </a:lnTo>
                  <a:lnTo>
                    <a:pt x="14191" y="0"/>
                  </a:lnTo>
                  <a:lnTo>
                    <a:pt x="16022" y="7095"/>
                  </a:lnTo>
                  <a:lnTo>
                    <a:pt x="13733" y="12360"/>
                  </a:lnTo>
                  <a:lnTo>
                    <a:pt x="18082" y="13962"/>
                  </a:lnTo>
                  <a:lnTo>
                    <a:pt x="21515" y="12360"/>
                  </a:lnTo>
                  <a:lnTo>
                    <a:pt x="23804" y="18082"/>
                  </a:lnTo>
                  <a:lnTo>
                    <a:pt x="17624" y="24719"/>
                  </a:lnTo>
                  <a:close/>
                </a:path>
              </a:pathLst>
            </a:custGeom>
            <a:solidFill>
              <a:srgbClr val="93C47D">
                <a:alpha val="53950"/>
              </a:srgbClr>
            </a:solidFill>
            <a:ln>
              <a:noFill/>
            </a:ln>
          </p:spPr>
        </p:sp>
      </p:grpSp>
      <p:sp>
        <p:nvSpPr>
          <p:cNvPr id="685" name="Google Shape;685;p39"/>
          <p:cNvSpPr txBox="1"/>
          <p:nvPr/>
        </p:nvSpPr>
        <p:spPr>
          <a:xfrm>
            <a:off x="6743624" y="747625"/>
            <a:ext cx="22275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D9D9D9"/>
                </a:solidFill>
              </a:rPr>
              <a:t>Instance Segmentation</a:t>
            </a:r>
            <a:endParaRPr sz="2000">
              <a:solidFill>
                <a:srgbClr val="D9D9D9"/>
              </a:solidFill>
            </a:endParaRPr>
          </a:p>
        </p:txBody>
      </p:sp>
      <p:grpSp>
        <p:nvGrpSpPr>
          <p:cNvPr id="686" name="Google Shape;686;p39"/>
          <p:cNvGrpSpPr/>
          <p:nvPr/>
        </p:nvGrpSpPr>
        <p:grpSpPr>
          <a:xfrm>
            <a:off x="4430739" y="1613519"/>
            <a:ext cx="2227377" cy="1670567"/>
            <a:chOff x="4522198" y="2551275"/>
            <a:chExt cx="1907328" cy="1430525"/>
          </a:xfrm>
        </p:grpSpPr>
        <p:pic>
          <p:nvPicPr>
            <p:cNvPr id="687" name="Google Shape;687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22198" y="2551275"/>
              <a:ext cx="1907328" cy="143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8" name="Google Shape;688;p39"/>
            <p:cNvSpPr/>
            <p:nvPr/>
          </p:nvSpPr>
          <p:spPr>
            <a:xfrm>
              <a:off x="4670201" y="2954400"/>
              <a:ext cx="580500" cy="6579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4994250" y="2937597"/>
              <a:ext cx="485400" cy="5145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5360499" y="2637575"/>
              <a:ext cx="966000" cy="1238100"/>
            </a:xfrm>
            <a:prstGeom prst="rect">
              <a:avLst/>
            </a:prstGeom>
            <a:noFill/>
            <a:ln cap="flat" cmpd="sng" w="3810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5274650" y="3515075"/>
              <a:ext cx="302400" cy="360600"/>
            </a:xfrm>
            <a:prstGeom prst="rect">
              <a:avLst/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2" name="Google Shape;692;p39"/>
          <p:cNvSpPr txBox="1"/>
          <p:nvPr/>
        </p:nvSpPr>
        <p:spPr>
          <a:xfrm>
            <a:off x="4430749" y="747625"/>
            <a:ext cx="22275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Object Detection</a:t>
            </a:r>
            <a:endParaRPr sz="2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0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8" name="Google Shape;698;p40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Detection as Regression?</a:t>
            </a:r>
            <a:endParaRPr sz="3000"/>
          </a:p>
        </p:txBody>
      </p:sp>
      <p:pic>
        <p:nvPicPr>
          <p:cNvPr id="699" name="Google Shape;69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264" y="1654194"/>
            <a:ext cx="2227377" cy="16705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0" name="Google Shape;700;p40"/>
          <p:cNvCxnSpPr/>
          <p:nvPr/>
        </p:nvCxnSpPr>
        <p:spPr>
          <a:xfrm>
            <a:off x="3931475" y="2490475"/>
            <a:ext cx="1985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1" name="Google Shape;701;p40"/>
          <p:cNvSpPr txBox="1"/>
          <p:nvPr/>
        </p:nvSpPr>
        <p:spPr>
          <a:xfrm>
            <a:off x="6126750" y="1288525"/>
            <a:ext cx="2547600" cy="24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DOG, (x, y, w, h)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CAT, (x, y, w, h)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CAT, (x, y, w, h)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DUCK (x, y, w, h)</a:t>
            </a:r>
            <a:br>
              <a:rPr lang="en" sz="2400"/>
            </a:b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= 16 numbers</a:t>
            </a:r>
            <a:endParaRPr sz="2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41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7" name="Google Shape;707;p41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Detection as Regression?</a:t>
            </a:r>
            <a:endParaRPr sz="3000"/>
          </a:p>
        </p:txBody>
      </p:sp>
      <p:cxnSp>
        <p:nvCxnSpPr>
          <p:cNvPr id="708" name="Google Shape;708;p41"/>
          <p:cNvCxnSpPr/>
          <p:nvPr/>
        </p:nvCxnSpPr>
        <p:spPr>
          <a:xfrm>
            <a:off x="3931475" y="2490475"/>
            <a:ext cx="1985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9" name="Google Shape;709;p41"/>
          <p:cNvSpPr txBox="1"/>
          <p:nvPr/>
        </p:nvSpPr>
        <p:spPr>
          <a:xfrm>
            <a:off x="6126750" y="1288525"/>
            <a:ext cx="2547600" cy="24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DOG, (x, y, w, h)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CAT, (x, y, w, h)</a:t>
            </a:r>
            <a:br>
              <a:rPr lang="en" sz="2400"/>
            </a:b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= 8 numbers</a:t>
            </a:r>
            <a:endParaRPr sz="2400"/>
          </a:p>
        </p:txBody>
      </p:sp>
      <p:pic>
        <p:nvPicPr>
          <p:cNvPr id="710" name="Google Shape;71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649" y="1603275"/>
            <a:ext cx="2666050" cy="177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42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6" name="Google Shape;716;p42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Detection as Regression?</a:t>
            </a:r>
            <a:endParaRPr sz="3000"/>
          </a:p>
        </p:txBody>
      </p:sp>
      <p:cxnSp>
        <p:nvCxnSpPr>
          <p:cNvPr id="717" name="Google Shape;717;p42"/>
          <p:cNvCxnSpPr/>
          <p:nvPr/>
        </p:nvCxnSpPr>
        <p:spPr>
          <a:xfrm>
            <a:off x="3931475" y="2490475"/>
            <a:ext cx="1985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8" name="Google Shape;718;p42"/>
          <p:cNvSpPr txBox="1"/>
          <p:nvPr/>
        </p:nvSpPr>
        <p:spPr>
          <a:xfrm>
            <a:off x="6126750" y="1288525"/>
            <a:ext cx="2547600" cy="24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CAT, (x, y, w, h)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CAT, (x, y, w, h)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….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CAT (x, y, w, h)</a:t>
            </a:r>
            <a:br>
              <a:rPr lang="en" sz="2400"/>
            </a:b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= many numbers</a:t>
            </a:r>
            <a:endParaRPr sz="2400"/>
          </a:p>
        </p:txBody>
      </p:sp>
      <p:pic>
        <p:nvPicPr>
          <p:cNvPr id="719" name="Google Shape;71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151" y="1556425"/>
            <a:ext cx="3050949" cy="186810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42"/>
          <p:cNvSpPr txBox="1"/>
          <p:nvPr/>
        </p:nvSpPr>
        <p:spPr>
          <a:xfrm>
            <a:off x="1507175" y="3832775"/>
            <a:ext cx="50439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Need variable sized outputs </a:t>
            </a:r>
            <a:endParaRPr sz="3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650" y="1603275"/>
            <a:ext cx="3851001" cy="2563051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43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7" name="Google Shape;727;p43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Detection as Classification</a:t>
            </a:r>
            <a:endParaRPr sz="3000"/>
          </a:p>
        </p:txBody>
      </p:sp>
      <p:sp>
        <p:nvSpPr>
          <p:cNvPr id="728" name="Google Shape;728;p43"/>
          <p:cNvSpPr/>
          <p:nvPr/>
        </p:nvSpPr>
        <p:spPr>
          <a:xfrm>
            <a:off x="939100" y="1961225"/>
            <a:ext cx="1407300" cy="20748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43"/>
          <p:cNvSpPr txBox="1"/>
          <p:nvPr/>
        </p:nvSpPr>
        <p:spPr>
          <a:xfrm>
            <a:off x="5485325" y="2001000"/>
            <a:ext cx="2733300" cy="15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980000"/>
                </a:solidFill>
              </a:rPr>
              <a:t>CAT? NO</a:t>
            </a:r>
            <a:endParaRPr b="1" sz="30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980000"/>
                </a:solidFill>
              </a:rPr>
              <a:t>DOG? NO</a:t>
            </a:r>
            <a:endParaRPr b="1" sz="30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7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650" y="1603275"/>
            <a:ext cx="3851001" cy="2563051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44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6" name="Google Shape;736;p44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Detection as Classification</a:t>
            </a:r>
            <a:endParaRPr sz="3000"/>
          </a:p>
        </p:txBody>
      </p:sp>
      <p:sp>
        <p:nvSpPr>
          <p:cNvPr id="737" name="Google Shape;737;p44"/>
          <p:cNvSpPr/>
          <p:nvPr/>
        </p:nvSpPr>
        <p:spPr>
          <a:xfrm>
            <a:off x="1396300" y="1961225"/>
            <a:ext cx="1407300" cy="20748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4"/>
          <p:cNvSpPr txBox="1"/>
          <p:nvPr/>
        </p:nvSpPr>
        <p:spPr>
          <a:xfrm>
            <a:off x="5485325" y="2001000"/>
            <a:ext cx="2733300" cy="15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8761D"/>
                </a:solidFill>
              </a:rPr>
              <a:t>CAT? YES!</a:t>
            </a:r>
            <a:endParaRPr b="1" sz="30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980000"/>
                </a:solidFill>
              </a:rPr>
              <a:t>DOG? NO</a:t>
            </a:r>
            <a:endParaRPr b="1" sz="30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650" y="1603275"/>
            <a:ext cx="3851001" cy="2563051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45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5" name="Google Shape;745;p45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Detection as Classification</a:t>
            </a:r>
            <a:endParaRPr sz="3000"/>
          </a:p>
        </p:txBody>
      </p:sp>
      <p:sp>
        <p:nvSpPr>
          <p:cNvPr id="746" name="Google Shape;746;p45"/>
          <p:cNvSpPr/>
          <p:nvPr/>
        </p:nvSpPr>
        <p:spPr>
          <a:xfrm>
            <a:off x="2158300" y="1961225"/>
            <a:ext cx="1407300" cy="20748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45"/>
          <p:cNvSpPr txBox="1"/>
          <p:nvPr/>
        </p:nvSpPr>
        <p:spPr>
          <a:xfrm>
            <a:off x="5485325" y="2001000"/>
            <a:ext cx="2733300" cy="15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980000"/>
                </a:solidFill>
              </a:rPr>
              <a:t>CAT? NO</a:t>
            </a:r>
            <a:endParaRPr b="1" sz="30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980000"/>
                </a:solidFill>
              </a:rPr>
              <a:t>DOG? NO</a:t>
            </a:r>
            <a:endParaRPr b="1" sz="30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46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3" name="Google Shape;753;p46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Detection as Classification</a:t>
            </a:r>
            <a:endParaRPr sz="3000"/>
          </a:p>
        </p:txBody>
      </p:sp>
      <p:sp>
        <p:nvSpPr>
          <p:cNvPr id="754" name="Google Shape;754;p46"/>
          <p:cNvSpPr txBox="1"/>
          <p:nvPr/>
        </p:nvSpPr>
        <p:spPr>
          <a:xfrm>
            <a:off x="286900" y="952900"/>
            <a:ext cx="7468200" cy="3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Problem</a:t>
            </a:r>
            <a:r>
              <a:rPr lang="en" sz="2400"/>
              <a:t>: Need to test many positions and scales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Solution: </a:t>
            </a:r>
            <a:r>
              <a:rPr lang="en" sz="2400"/>
              <a:t>If your classifier is fast enough, just do it 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" name="Google Shape;88;p11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245450" y="1600213"/>
            <a:ext cx="2007149" cy="1665337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1"/>
          <p:cNvSpPr txBox="1"/>
          <p:nvPr/>
        </p:nvSpPr>
        <p:spPr>
          <a:xfrm>
            <a:off x="245449" y="760925"/>
            <a:ext cx="20073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D9D9D9"/>
                </a:solidFill>
              </a:rPr>
              <a:t>Classification</a:t>
            </a:r>
            <a:endParaRPr sz="2000">
              <a:solidFill>
                <a:srgbClr val="D9D9D9"/>
              </a:solidFill>
            </a:endParaRPr>
          </a:p>
        </p:txBody>
      </p:sp>
      <p:sp>
        <p:nvSpPr>
          <p:cNvPr id="90" name="Google Shape;90;p11"/>
          <p:cNvSpPr txBox="1"/>
          <p:nvPr/>
        </p:nvSpPr>
        <p:spPr>
          <a:xfrm>
            <a:off x="2338098" y="747625"/>
            <a:ext cx="20073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Classification + Localization</a:t>
            </a:r>
            <a:endParaRPr sz="2000">
              <a:solidFill>
                <a:srgbClr val="FF0000"/>
              </a:solidFill>
            </a:endParaRPr>
          </a:p>
        </p:txBody>
      </p:sp>
      <p:sp>
        <p:nvSpPr>
          <p:cNvPr id="91" name="Google Shape;91;p11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Computer Vision Tasks</a:t>
            </a:r>
            <a:endParaRPr sz="3000"/>
          </a:p>
        </p:txBody>
      </p:sp>
      <p:grpSp>
        <p:nvGrpSpPr>
          <p:cNvPr id="92" name="Google Shape;92;p11"/>
          <p:cNvGrpSpPr/>
          <p:nvPr/>
        </p:nvGrpSpPr>
        <p:grpSpPr>
          <a:xfrm>
            <a:off x="2338089" y="1607053"/>
            <a:ext cx="2007151" cy="1683500"/>
            <a:chOff x="448551" y="2723400"/>
            <a:chExt cx="2141875" cy="1796500"/>
          </a:xfrm>
        </p:grpSpPr>
        <p:pic>
          <p:nvPicPr>
            <p:cNvPr id="93" name="Google Shape;93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8551" y="2723400"/>
              <a:ext cx="2141875" cy="1777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Google Shape;94;p11"/>
            <p:cNvSpPr/>
            <p:nvPr/>
          </p:nvSpPr>
          <p:spPr>
            <a:xfrm>
              <a:off x="1035725" y="2742700"/>
              <a:ext cx="1087500" cy="1777200"/>
            </a:xfrm>
            <a:prstGeom prst="rect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" name="Google Shape;95;p11"/>
          <p:cNvGrpSpPr/>
          <p:nvPr/>
        </p:nvGrpSpPr>
        <p:grpSpPr>
          <a:xfrm>
            <a:off x="4430739" y="1613519"/>
            <a:ext cx="2227377" cy="1670567"/>
            <a:chOff x="4522198" y="2551275"/>
            <a:chExt cx="1907328" cy="1430525"/>
          </a:xfrm>
        </p:grpSpPr>
        <p:pic>
          <p:nvPicPr>
            <p:cNvPr id="96" name="Google Shape;96;p11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>
              <a:off x="4522198" y="2551275"/>
              <a:ext cx="1907328" cy="143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11"/>
            <p:cNvSpPr/>
            <p:nvPr/>
          </p:nvSpPr>
          <p:spPr>
            <a:xfrm>
              <a:off x="4670201" y="2954400"/>
              <a:ext cx="580500" cy="657900"/>
            </a:xfrm>
            <a:prstGeom prst="rect">
              <a:avLst/>
            </a:prstGeom>
            <a:noFill/>
            <a:ln cap="flat" cmpd="sng" w="38100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4994250" y="2937597"/>
              <a:ext cx="485400" cy="514500"/>
            </a:xfrm>
            <a:prstGeom prst="rect">
              <a:avLst/>
            </a:prstGeom>
            <a:noFill/>
            <a:ln cap="flat" cmpd="sng" w="38100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5360499" y="2637575"/>
              <a:ext cx="966000" cy="1238100"/>
            </a:xfrm>
            <a:prstGeom prst="rect">
              <a:avLst/>
            </a:prstGeom>
            <a:noFill/>
            <a:ln cap="flat" cmpd="sng" w="38100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1"/>
            <p:cNvSpPr/>
            <p:nvPr/>
          </p:nvSpPr>
          <p:spPr>
            <a:xfrm>
              <a:off x="5274650" y="3515075"/>
              <a:ext cx="302400" cy="360600"/>
            </a:xfrm>
            <a:prstGeom prst="rect">
              <a:avLst/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11"/>
          <p:cNvSpPr txBox="1"/>
          <p:nvPr/>
        </p:nvSpPr>
        <p:spPr>
          <a:xfrm>
            <a:off x="4430749" y="747625"/>
            <a:ext cx="22275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D9D9D9"/>
                </a:solidFill>
              </a:rPr>
              <a:t>Object Detection</a:t>
            </a:r>
            <a:endParaRPr sz="2000">
              <a:solidFill>
                <a:srgbClr val="D9D9D9"/>
              </a:solidFill>
            </a:endParaRPr>
          </a:p>
        </p:txBody>
      </p:sp>
      <p:grpSp>
        <p:nvGrpSpPr>
          <p:cNvPr id="102" name="Google Shape;102;p11"/>
          <p:cNvGrpSpPr/>
          <p:nvPr/>
        </p:nvGrpSpPr>
        <p:grpSpPr>
          <a:xfrm>
            <a:off x="6743622" y="1607899"/>
            <a:ext cx="2242359" cy="1681797"/>
            <a:chOff x="1976038" y="594325"/>
            <a:chExt cx="4083699" cy="3062824"/>
          </a:xfrm>
        </p:grpSpPr>
        <p:pic>
          <p:nvPicPr>
            <p:cNvPr id="103" name="Google Shape;103;p11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>
              <a:off x="1976038" y="594325"/>
              <a:ext cx="4083699" cy="3062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11"/>
            <p:cNvSpPr/>
            <p:nvPr/>
          </p:nvSpPr>
          <p:spPr>
            <a:xfrm>
              <a:off x="2300325" y="1455200"/>
              <a:ext cx="1241700" cy="1321825"/>
            </a:xfrm>
            <a:custGeom>
              <a:rect b="b" l="l" r="r" t="t"/>
              <a:pathLst>
                <a:path extrusionOk="0" h="52873" w="49668">
                  <a:moveTo>
                    <a:pt x="19226" y="9613"/>
                  </a:moveTo>
                  <a:lnTo>
                    <a:pt x="13504" y="4120"/>
                  </a:lnTo>
                  <a:lnTo>
                    <a:pt x="9613" y="5951"/>
                  </a:lnTo>
                  <a:lnTo>
                    <a:pt x="10528" y="19913"/>
                  </a:lnTo>
                  <a:lnTo>
                    <a:pt x="13046" y="27467"/>
                  </a:lnTo>
                  <a:lnTo>
                    <a:pt x="8011" y="22431"/>
                  </a:lnTo>
                  <a:lnTo>
                    <a:pt x="1144" y="29069"/>
                  </a:lnTo>
                  <a:lnTo>
                    <a:pt x="0" y="37995"/>
                  </a:lnTo>
                  <a:lnTo>
                    <a:pt x="11673" y="42573"/>
                  </a:lnTo>
                  <a:lnTo>
                    <a:pt x="16708" y="52873"/>
                  </a:lnTo>
                  <a:lnTo>
                    <a:pt x="49668" y="52415"/>
                  </a:lnTo>
                  <a:lnTo>
                    <a:pt x="49439" y="46693"/>
                  </a:lnTo>
                  <a:lnTo>
                    <a:pt x="43030" y="41200"/>
                  </a:lnTo>
                  <a:lnTo>
                    <a:pt x="44861" y="36393"/>
                  </a:lnTo>
                  <a:lnTo>
                    <a:pt x="40055" y="29526"/>
                  </a:lnTo>
                  <a:lnTo>
                    <a:pt x="34333" y="0"/>
                  </a:lnTo>
                  <a:lnTo>
                    <a:pt x="28610" y="229"/>
                  </a:lnTo>
                  <a:lnTo>
                    <a:pt x="26779" y="7782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>
              <a:noFill/>
            </a:ln>
          </p:spPr>
        </p:sp>
        <p:sp>
          <p:nvSpPr>
            <p:cNvPr id="105" name="Google Shape;105;p11"/>
            <p:cNvSpPr/>
            <p:nvPr/>
          </p:nvSpPr>
          <p:spPr>
            <a:xfrm>
              <a:off x="3152925" y="1392250"/>
              <a:ext cx="778200" cy="1064325"/>
            </a:xfrm>
            <a:custGeom>
              <a:rect b="b" l="l" r="r" t="t"/>
              <a:pathLst>
                <a:path extrusionOk="0" h="42573" w="31128">
                  <a:moveTo>
                    <a:pt x="8926" y="7096"/>
                  </a:moveTo>
                  <a:lnTo>
                    <a:pt x="15335" y="6180"/>
                  </a:lnTo>
                  <a:lnTo>
                    <a:pt x="20142" y="0"/>
                  </a:lnTo>
                  <a:lnTo>
                    <a:pt x="22659" y="458"/>
                  </a:lnTo>
                  <a:lnTo>
                    <a:pt x="24490" y="10758"/>
                  </a:lnTo>
                  <a:lnTo>
                    <a:pt x="24490" y="22660"/>
                  </a:lnTo>
                  <a:lnTo>
                    <a:pt x="28382" y="32273"/>
                  </a:lnTo>
                  <a:lnTo>
                    <a:pt x="31128" y="39369"/>
                  </a:lnTo>
                  <a:lnTo>
                    <a:pt x="21744" y="41200"/>
                  </a:lnTo>
                  <a:lnTo>
                    <a:pt x="9613" y="42573"/>
                  </a:lnTo>
                  <a:lnTo>
                    <a:pt x="10757" y="39140"/>
                  </a:lnTo>
                  <a:lnTo>
                    <a:pt x="6180" y="32731"/>
                  </a:lnTo>
                  <a:lnTo>
                    <a:pt x="0" y="4578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>
              <a:noFill/>
            </a:ln>
          </p:spPr>
        </p:sp>
        <p:sp>
          <p:nvSpPr>
            <p:cNvPr id="106" name="Google Shape;106;p11"/>
            <p:cNvSpPr/>
            <p:nvPr/>
          </p:nvSpPr>
          <p:spPr>
            <a:xfrm>
              <a:off x="3810975" y="768550"/>
              <a:ext cx="1916900" cy="2574975"/>
            </a:xfrm>
            <a:custGeom>
              <a:rect b="b" l="l" r="r" t="t"/>
              <a:pathLst>
                <a:path extrusionOk="0" h="102999" w="76676">
                  <a:moveTo>
                    <a:pt x="26550" y="0"/>
                  </a:moveTo>
                  <a:lnTo>
                    <a:pt x="50583" y="7324"/>
                  </a:lnTo>
                  <a:lnTo>
                    <a:pt x="56534" y="25635"/>
                  </a:lnTo>
                  <a:lnTo>
                    <a:pt x="50126" y="35477"/>
                  </a:lnTo>
                  <a:lnTo>
                    <a:pt x="76676" y="82857"/>
                  </a:lnTo>
                  <a:lnTo>
                    <a:pt x="72328" y="99336"/>
                  </a:lnTo>
                  <a:lnTo>
                    <a:pt x="32959" y="102999"/>
                  </a:lnTo>
                  <a:lnTo>
                    <a:pt x="17624" y="97963"/>
                  </a:lnTo>
                  <a:lnTo>
                    <a:pt x="4806" y="90868"/>
                  </a:lnTo>
                  <a:lnTo>
                    <a:pt x="10299" y="62715"/>
                  </a:lnTo>
                  <a:lnTo>
                    <a:pt x="5264" y="52186"/>
                  </a:lnTo>
                  <a:lnTo>
                    <a:pt x="10986" y="36164"/>
                  </a:lnTo>
                  <a:lnTo>
                    <a:pt x="0" y="24491"/>
                  </a:lnTo>
                  <a:lnTo>
                    <a:pt x="15106" y="458"/>
                  </a:lnTo>
                  <a:close/>
                </a:path>
              </a:pathLst>
            </a:custGeom>
            <a:solidFill>
              <a:srgbClr val="C9DAF8">
                <a:alpha val="47750"/>
              </a:srgbClr>
            </a:solidFill>
            <a:ln>
              <a:noFill/>
            </a:ln>
          </p:spPr>
        </p:sp>
        <p:sp>
          <p:nvSpPr>
            <p:cNvPr id="107" name="Google Shape;107;p11"/>
            <p:cNvSpPr/>
            <p:nvPr/>
          </p:nvSpPr>
          <p:spPr>
            <a:xfrm>
              <a:off x="3645025" y="2736975"/>
              <a:ext cx="595100" cy="617975"/>
            </a:xfrm>
            <a:custGeom>
              <a:rect b="b" l="l" r="r" t="t"/>
              <a:pathLst>
                <a:path extrusionOk="0" h="24719" w="23804">
                  <a:moveTo>
                    <a:pt x="0" y="21515"/>
                  </a:moveTo>
                  <a:lnTo>
                    <a:pt x="5035" y="11673"/>
                  </a:lnTo>
                  <a:lnTo>
                    <a:pt x="2518" y="7324"/>
                  </a:lnTo>
                  <a:lnTo>
                    <a:pt x="5493" y="0"/>
                  </a:lnTo>
                  <a:lnTo>
                    <a:pt x="14191" y="0"/>
                  </a:lnTo>
                  <a:lnTo>
                    <a:pt x="16022" y="7095"/>
                  </a:lnTo>
                  <a:lnTo>
                    <a:pt x="13733" y="12360"/>
                  </a:lnTo>
                  <a:lnTo>
                    <a:pt x="18082" y="13962"/>
                  </a:lnTo>
                  <a:lnTo>
                    <a:pt x="21515" y="12360"/>
                  </a:lnTo>
                  <a:lnTo>
                    <a:pt x="23804" y="18082"/>
                  </a:lnTo>
                  <a:lnTo>
                    <a:pt x="17624" y="24719"/>
                  </a:lnTo>
                  <a:close/>
                </a:path>
              </a:pathLst>
            </a:custGeom>
            <a:solidFill>
              <a:srgbClr val="93C47D">
                <a:alpha val="53950"/>
              </a:srgbClr>
            </a:solidFill>
            <a:ln>
              <a:noFill/>
            </a:ln>
          </p:spPr>
        </p:sp>
      </p:grpSp>
      <p:sp>
        <p:nvSpPr>
          <p:cNvPr id="108" name="Google Shape;108;p11"/>
          <p:cNvSpPr txBox="1"/>
          <p:nvPr/>
        </p:nvSpPr>
        <p:spPr>
          <a:xfrm>
            <a:off x="6743624" y="747625"/>
            <a:ext cx="22275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D9D9D9"/>
                </a:solidFill>
              </a:rPr>
              <a:t>Instance Segmentation</a:t>
            </a:r>
            <a:endParaRPr sz="20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47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0" name="Google Shape;76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750" y="696225"/>
            <a:ext cx="4944726" cy="3529662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47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Histogram of Oriented Gradients</a:t>
            </a:r>
            <a:endParaRPr sz="3000"/>
          </a:p>
        </p:txBody>
      </p:sp>
      <p:sp>
        <p:nvSpPr>
          <p:cNvPr id="762" name="Google Shape;762;p47"/>
          <p:cNvSpPr txBox="1"/>
          <p:nvPr/>
        </p:nvSpPr>
        <p:spPr>
          <a:xfrm>
            <a:off x="38200" y="4263950"/>
            <a:ext cx="63339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Dalal and Triggs</a:t>
            </a:r>
            <a:r>
              <a:rPr lang="en" sz="1100"/>
              <a:t>, “Histograms of Oriented Gradients for Human Detection”, CVPR 2005</a:t>
            </a:r>
            <a:br>
              <a:rPr lang="en" sz="1100"/>
            </a:br>
            <a:r>
              <a:rPr lang="en" sz="1100"/>
              <a:t>Slide credit: Ross Girshick</a:t>
            </a:r>
            <a:endParaRPr sz="11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48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8" name="Google Shape;768;p48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Deformable Parts Model (DPM)</a:t>
            </a:r>
            <a:endParaRPr sz="3000"/>
          </a:p>
        </p:txBody>
      </p:sp>
      <p:pic>
        <p:nvPicPr>
          <p:cNvPr id="769" name="Google Shape;769;p48"/>
          <p:cNvPicPr preferRelativeResize="0"/>
          <p:nvPr/>
        </p:nvPicPr>
        <p:blipFill rotWithShape="1">
          <a:blip r:embed="rId3">
            <a:alphaModFix/>
          </a:blip>
          <a:srcRect b="49031" l="0" r="0" t="0"/>
          <a:stretch/>
        </p:blipFill>
        <p:spPr>
          <a:xfrm>
            <a:off x="120875" y="1144000"/>
            <a:ext cx="4490624" cy="28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8"/>
          <p:cNvPicPr preferRelativeResize="0"/>
          <p:nvPr/>
        </p:nvPicPr>
        <p:blipFill rotWithShape="1">
          <a:blip r:embed="rId3">
            <a:alphaModFix/>
          </a:blip>
          <a:srcRect b="0" l="0" r="0" t="45208"/>
          <a:stretch/>
        </p:blipFill>
        <p:spPr>
          <a:xfrm>
            <a:off x="4632325" y="1144000"/>
            <a:ext cx="4290649" cy="2933026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48"/>
          <p:cNvSpPr/>
          <p:nvPr/>
        </p:nvSpPr>
        <p:spPr>
          <a:xfrm>
            <a:off x="1678025" y="3686325"/>
            <a:ext cx="2798400" cy="49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8"/>
          <p:cNvSpPr/>
          <p:nvPr/>
        </p:nvSpPr>
        <p:spPr>
          <a:xfrm>
            <a:off x="4791650" y="958875"/>
            <a:ext cx="1011000" cy="49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8"/>
          <p:cNvSpPr txBox="1"/>
          <p:nvPr/>
        </p:nvSpPr>
        <p:spPr>
          <a:xfrm>
            <a:off x="38200" y="4221050"/>
            <a:ext cx="4039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Felzenszwalb</a:t>
            </a:r>
            <a:r>
              <a:rPr lang="en" sz="1100"/>
              <a:t> et al, “Object Detection with Discriminatively Trained Part Based Models”, PAMI 2010</a:t>
            </a:r>
            <a:endParaRPr sz="11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49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9" name="Google Shape;779;p49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Aside: Deformable Parts Models are CNNs?</a:t>
            </a:r>
            <a:endParaRPr sz="3000"/>
          </a:p>
        </p:txBody>
      </p:sp>
      <p:pic>
        <p:nvPicPr>
          <p:cNvPr id="780" name="Google Shape;78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9000" y="1366028"/>
            <a:ext cx="4669575" cy="185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325" y="1465225"/>
            <a:ext cx="4000074" cy="16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49"/>
          <p:cNvSpPr txBox="1"/>
          <p:nvPr/>
        </p:nvSpPr>
        <p:spPr>
          <a:xfrm>
            <a:off x="38200" y="4221050"/>
            <a:ext cx="6745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Girschick</a:t>
            </a:r>
            <a:r>
              <a:rPr lang="en" sz="1100"/>
              <a:t> et al, “Deformable Part Models are Convolutional Neural Networks”, CVPR 2015</a:t>
            </a:r>
            <a:endParaRPr sz="11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50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8" name="Google Shape;788;p50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Detection as Classification</a:t>
            </a:r>
            <a:endParaRPr sz="3000"/>
          </a:p>
        </p:txBody>
      </p:sp>
      <p:sp>
        <p:nvSpPr>
          <p:cNvPr id="789" name="Google Shape;789;p50"/>
          <p:cNvSpPr txBox="1"/>
          <p:nvPr/>
        </p:nvSpPr>
        <p:spPr>
          <a:xfrm>
            <a:off x="286900" y="952900"/>
            <a:ext cx="8558400" cy="3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Problem</a:t>
            </a:r>
            <a:r>
              <a:rPr lang="en" sz="2400"/>
              <a:t>: Need to test many positions and scales, </a:t>
            </a:r>
            <a:br>
              <a:rPr lang="en" sz="2400"/>
            </a:br>
            <a:r>
              <a:rPr lang="en" sz="2400"/>
              <a:t>and use a computationally demanding classifier (CNN)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Solution: </a:t>
            </a:r>
            <a:r>
              <a:rPr lang="en" sz="2400"/>
              <a:t>Only look at a tiny subset of possible positions</a:t>
            </a:r>
            <a:endParaRPr sz="24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Google Shape;79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8350" y="2300350"/>
            <a:ext cx="3105376" cy="2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51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6" name="Google Shape;796;p51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Region Proposals</a:t>
            </a:r>
            <a:endParaRPr sz="3000"/>
          </a:p>
        </p:txBody>
      </p:sp>
      <p:pic>
        <p:nvPicPr>
          <p:cNvPr id="797" name="Google Shape;79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75" y="2300200"/>
            <a:ext cx="3105376" cy="206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8" name="Google Shape;798;p51"/>
          <p:cNvCxnSpPr/>
          <p:nvPr/>
        </p:nvCxnSpPr>
        <p:spPr>
          <a:xfrm>
            <a:off x="3734100" y="3333750"/>
            <a:ext cx="1675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9" name="Google Shape;799;p51"/>
          <p:cNvSpPr txBox="1"/>
          <p:nvPr/>
        </p:nvSpPr>
        <p:spPr>
          <a:xfrm>
            <a:off x="1049400" y="819175"/>
            <a:ext cx="7045200" cy="9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Find “blobby” image regions that are likely to contain objects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“Class-agnostic” object detector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Look for “blob-like” regions</a:t>
            </a:r>
            <a:endParaRPr sz="1800"/>
          </a:p>
        </p:txBody>
      </p:sp>
      <p:sp>
        <p:nvSpPr>
          <p:cNvPr id="800" name="Google Shape;800;p51"/>
          <p:cNvSpPr/>
          <p:nvPr/>
        </p:nvSpPr>
        <p:spPr>
          <a:xfrm>
            <a:off x="5802600" y="2770850"/>
            <a:ext cx="1407300" cy="14073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51"/>
          <p:cNvSpPr/>
          <p:nvPr/>
        </p:nvSpPr>
        <p:spPr>
          <a:xfrm>
            <a:off x="6345500" y="2388850"/>
            <a:ext cx="2231100" cy="19032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1"/>
          <p:cNvSpPr/>
          <p:nvPr/>
        </p:nvSpPr>
        <p:spPr>
          <a:xfrm>
            <a:off x="7287950" y="3081750"/>
            <a:ext cx="296100" cy="2520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51"/>
          <p:cNvSpPr/>
          <p:nvPr/>
        </p:nvSpPr>
        <p:spPr>
          <a:xfrm>
            <a:off x="7952875" y="2829750"/>
            <a:ext cx="469200" cy="3936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1"/>
          <p:cNvSpPr/>
          <p:nvPr/>
        </p:nvSpPr>
        <p:spPr>
          <a:xfrm>
            <a:off x="7473388" y="2756594"/>
            <a:ext cx="216000" cy="1911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51"/>
          <p:cNvSpPr/>
          <p:nvPr/>
        </p:nvSpPr>
        <p:spPr>
          <a:xfrm>
            <a:off x="7051712" y="2860183"/>
            <a:ext cx="216000" cy="1911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51"/>
          <p:cNvSpPr/>
          <p:nvPr/>
        </p:nvSpPr>
        <p:spPr>
          <a:xfrm>
            <a:off x="5840150" y="3234150"/>
            <a:ext cx="393600" cy="3501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51"/>
          <p:cNvSpPr/>
          <p:nvPr/>
        </p:nvSpPr>
        <p:spPr>
          <a:xfrm>
            <a:off x="6025091" y="2929350"/>
            <a:ext cx="393600" cy="3501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1"/>
          <p:cNvSpPr/>
          <p:nvPr/>
        </p:nvSpPr>
        <p:spPr>
          <a:xfrm>
            <a:off x="6449750" y="2548350"/>
            <a:ext cx="393600" cy="2520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3" name="Google Shape;81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837" y="841632"/>
            <a:ext cx="4600515" cy="3450424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52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5" name="Google Shape;815;p52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Detection: cats</a:t>
            </a:r>
            <a:endParaRPr sz="3000"/>
          </a:p>
        </p:txBody>
      </p:sp>
      <p:sp>
        <p:nvSpPr>
          <p:cNvPr id="816" name="Google Shape;816;p52"/>
          <p:cNvSpPr/>
          <p:nvPr/>
        </p:nvSpPr>
        <p:spPr>
          <a:xfrm>
            <a:off x="730500" y="1863188"/>
            <a:ext cx="1149900" cy="14073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52"/>
          <p:cNvSpPr/>
          <p:nvPr/>
        </p:nvSpPr>
        <p:spPr>
          <a:xfrm>
            <a:off x="3988125" y="1819700"/>
            <a:ext cx="640500" cy="3936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52"/>
          <p:cNvSpPr/>
          <p:nvPr/>
        </p:nvSpPr>
        <p:spPr>
          <a:xfrm>
            <a:off x="1582484" y="1735600"/>
            <a:ext cx="769500" cy="11247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52"/>
          <p:cNvSpPr/>
          <p:nvPr/>
        </p:nvSpPr>
        <p:spPr>
          <a:xfrm>
            <a:off x="621325" y="1735600"/>
            <a:ext cx="1149900" cy="1407300"/>
          </a:xfrm>
          <a:prstGeom prst="rect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52"/>
          <p:cNvSpPr txBox="1"/>
          <p:nvPr/>
        </p:nvSpPr>
        <p:spPr>
          <a:xfrm>
            <a:off x="5156575" y="1095475"/>
            <a:ext cx="6598200" cy="17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 positive - green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False positive - cyan, yellow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False negative - dashed green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 negative - all other possible</a:t>
            </a:r>
            <a:br>
              <a:rPr lang="en"/>
            </a:br>
            <a:r>
              <a:rPr lang="en"/>
              <a:t>			boxes.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Precision, Recall, PR Curves, Average Precision, and mean Average Precision</a:t>
            </a:r>
            <a:endParaRPr sz="2400"/>
          </a:p>
        </p:txBody>
      </p:sp>
      <p:sp>
        <p:nvSpPr>
          <p:cNvPr id="826" name="Google Shape;826;p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7" name="Google Shape;82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200" y="974525"/>
            <a:ext cx="8039800" cy="353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5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Precision/Recall Curve</a:t>
            </a:r>
            <a:endParaRPr sz="3000"/>
          </a:p>
        </p:txBody>
      </p:sp>
      <p:sp>
        <p:nvSpPr>
          <p:cNvPr id="833" name="Google Shape;833;p5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4" name="Google Shape;83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5400" y="1120650"/>
            <a:ext cx="4870001" cy="34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54"/>
          <p:cNvSpPr txBox="1"/>
          <p:nvPr/>
        </p:nvSpPr>
        <p:spPr>
          <a:xfrm>
            <a:off x="414025" y="1438750"/>
            <a:ext cx="65982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Vary detection parameter from 0 to 1,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change the set of detections.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detection threshold is 1, there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no postive detections, and the precision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100%, but the recall is 0.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detection threshold is 0, the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recall is 100%, but precision is very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“Average Precision” is the area under</a:t>
            </a:r>
            <a:br>
              <a:rPr lang="en"/>
            </a:br>
            <a:r>
              <a:rPr lang="en"/>
              <a:t>PR curve.</a:t>
            </a:r>
            <a:endParaRPr/>
          </a:p>
        </p:txBody>
      </p:sp>
      <p:cxnSp>
        <p:nvCxnSpPr>
          <p:cNvPr id="836" name="Google Shape;836;p54"/>
          <p:cNvCxnSpPr/>
          <p:nvPr/>
        </p:nvCxnSpPr>
        <p:spPr>
          <a:xfrm>
            <a:off x="3541350" y="3340350"/>
            <a:ext cx="4559400" cy="756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7" name="Google Shape;837;p54"/>
          <p:cNvCxnSpPr/>
          <p:nvPr/>
        </p:nvCxnSpPr>
        <p:spPr>
          <a:xfrm flipH="1" rot="10800000">
            <a:off x="3541350" y="1599000"/>
            <a:ext cx="1076700" cy="571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55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3" name="Google Shape;843;p55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Region Proposals: Selective Search</a:t>
            </a:r>
            <a:endParaRPr sz="3000"/>
          </a:p>
        </p:txBody>
      </p:sp>
      <p:grpSp>
        <p:nvGrpSpPr>
          <p:cNvPr id="844" name="Google Shape;844;p55"/>
          <p:cNvGrpSpPr/>
          <p:nvPr/>
        </p:nvGrpSpPr>
        <p:grpSpPr>
          <a:xfrm>
            <a:off x="1471606" y="1252149"/>
            <a:ext cx="6200792" cy="2943809"/>
            <a:chOff x="863950" y="1073050"/>
            <a:chExt cx="7191825" cy="3414299"/>
          </a:xfrm>
        </p:grpSpPr>
        <p:pic>
          <p:nvPicPr>
            <p:cNvPr id="845" name="Google Shape;845;p55"/>
            <p:cNvPicPr preferRelativeResize="0"/>
            <p:nvPr/>
          </p:nvPicPr>
          <p:blipFill rotWithShape="1">
            <a:blip r:embed="rId3">
              <a:alphaModFix/>
            </a:blip>
            <a:srcRect b="49601" l="0" r="66451" t="0"/>
            <a:stretch/>
          </p:blipFill>
          <p:spPr>
            <a:xfrm>
              <a:off x="863950" y="1073050"/>
              <a:ext cx="1621100" cy="1550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6" name="Google Shape;846;p55"/>
            <p:cNvPicPr preferRelativeResize="0"/>
            <p:nvPr/>
          </p:nvPicPr>
          <p:blipFill rotWithShape="1">
            <a:blip r:embed="rId3">
              <a:alphaModFix/>
            </a:blip>
            <a:srcRect b="49601" l="33929" r="33240" t="0"/>
            <a:stretch/>
          </p:blipFill>
          <p:spPr>
            <a:xfrm>
              <a:off x="3697450" y="1073050"/>
              <a:ext cx="1586376" cy="1550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7" name="Google Shape;847;p55"/>
            <p:cNvPicPr preferRelativeResize="0"/>
            <p:nvPr/>
          </p:nvPicPr>
          <p:blipFill rotWithShape="1">
            <a:blip r:embed="rId3">
              <a:alphaModFix/>
            </a:blip>
            <a:srcRect b="49601" l="66450" r="0" t="0"/>
            <a:stretch/>
          </p:blipFill>
          <p:spPr>
            <a:xfrm>
              <a:off x="6434675" y="1073050"/>
              <a:ext cx="1621100" cy="1550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8" name="Google Shape;848;p55"/>
            <p:cNvPicPr preferRelativeResize="0"/>
            <p:nvPr/>
          </p:nvPicPr>
          <p:blipFill rotWithShape="1">
            <a:blip r:embed="rId3">
              <a:alphaModFix/>
            </a:blip>
            <a:srcRect b="0" l="33929" r="33240" t="50734"/>
            <a:stretch/>
          </p:blipFill>
          <p:spPr>
            <a:xfrm>
              <a:off x="3697450" y="2954175"/>
              <a:ext cx="1586376" cy="1515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9" name="Google Shape;849;p55"/>
            <p:cNvPicPr preferRelativeResize="0"/>
            <p:nvPr/>
          </p:nvPicPr>
          <p:blipFill rotWithShape="1">
            <a:blip r:embed="rId3">
              <a:alphaModFix/>
            </a:blip>
            <a:srcRect b="0" l="66450" r="0" t="50734"/>
            <a:stretch/>
          </p:blipFill>
          <p:spPr>
            <a:xfrm>
              <a:off x="6434675" y="2954175"/>
              <a:ext cx="1621100" cy="1515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0" name="Google Shape;850;p55"/>
            <p:cNvPicPr preferRelativeResize="0"/>
            <p:nvPr/>
          </p:nvPicPr>
          <p:blipFill rotWithShape="1">
            <a:blip r:embed="rId3">
              <a:alphaModFix/>
            </a:blip>
            <a:srcRect b="0" l="0" r="66451" t="50734"/>
            <a:stretch/>
          </p:blipFill>
          <p:spPr>
            <a:xfrm>
              <a:off x="863950" y="2971575"/>
              <a:ext cx="1621100" cy="151577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51" name="Google Shape;851;p55"/>
            <p:cNvCxnSpPr>
              <a:stCxn id="845" idx="3"/>
              <a:endCxn id="846" idx="1"/>
            </p:cNvCxnSpPr>
            <p:nvPr/>
          </p:nvCxnSpPr>
          <p:spPr>
            <a:xfrm>
              <a:off x="2485050" y="1848337"/>
              <a:ext cx="12123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52" name="Google Shape;852;p55"/>
            <p:cNvCxnSpPr>
              <a:stCxn id="846" idx="3"/>
              <a:endCxn id="847" idx="1"/>
            </p:cNvCxnSpPr>
            <p:nvPr/>
          </p:nvCxnSpPr>
          <p:spPr>
            <a:xfrm>
              <a:off x="5283826" y="1848337"/>
              <a:ext cx="11511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53" name="Google Shape;853;p55"/>
            <p:cNvCxnSpPr>
              <a:stCxn id="845" idx="2"/>
              <a:endCxn id="850" idx="0"/>
            </p:cNvCxnSpPr>
            <p:nvPr/>
          </p:nvCxnSpPr>
          <p:spPr>
            <a:xfrm>
              <a:off x="1674500" y="2623624"/>
              <a:ext cx="0" cy="3480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54" name="Google Shape;854;p55"/>
            <p:cNvCxnSpPr/>
            <p:nvPr/>
          </p:nvCxnSpPr>
          <p:spPr>
            <a:xfrm>
              <a:off x="4490638" y="2623624"/>
              <a:ext cx="0" cy="3480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55" name="Google Shape;855;p55"/>
            <p:cNvCxnSpPr/>
            <p:nvPr/>
          </p:nvCxnSpPr>
          <p:spPr>
            <a:xfrm>
              <a:off x="7245225" y="2623624"/>
              <a:ext cx="0" cy="3480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856" name="Google Shape;856;p55"/>
          <p:cNvSpPr txBox="1"/>
          <p:nvPr/>
        </p:nvSpPr>
        <p:spPr>
          <a:xfrm>
            <a:off x="1368275" y="830884"/>
            <a:ext cx="64947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Bottom-up segmentation, merging regions at multiple scales</a:t>
            </a:r>
            <a:endParaRPr sz="1800"/>
          </a:p>
        </p:txBody>
      </p:sp>
      <p:sp>
        <p:nvSpPr>
          <p:cNvPr id="857" name="Google Shape;857;p55"/>
          <p:cNvSpPr txBox="1"/>
          <p:nvPr/>
        </p:nvSpPr>
        <p:spPr>
          <a:xfrm>
            <a:off x="247475" y="2219825"/>
            <a:ext cx="11208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Convert regions to boxes</a:t>
            </a:r>
            <a:endParaRPr sz="1800"/>
          </a:p>
        </p:txBody>
      </p:sp>
      <p:sp>
        <p:nvSpPr>
          <p:cNvPr id="858" name="Google Shape;858;p55"/>
          <p:cNvSpPr txBox="1"/>
          <p:nvPr/>
        </p:nvSpPr>
        <p:spPr>
          <a:xfrm>
            <a:off x="96825" y="4329025"/>
            <a:ext cx="66813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Uijlings</a:t>
            </a:r>
            <a:r>
              <a:rPr lang="en" sz="1100">
                <a:solidFill>
                  <a:schemeClr val="dk1"/>
                </a:solidFill>
              </a:rPr>
              <a:t> et al, “Selective Search for Object Recognition”, IJCV 2013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56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4" name="Google Shape;864;p56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Region Proposals: Many other choices</a:t>
            </a:r>
            <a:endParaRPr sz="3000"/>
          </a:p>
        </p:txBody>
      </p:sp>
      <p:pic>
        <p:nvPicPr>
          <p:cNvPr id="865" name="Google Shape;86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136" y="905875"/>
            <a:ext cx="8443726" cy="28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56"/>
          <p:cNvSpPr txBox="1"/>
          <p:nvPr/>
        </p:nvSpPr>
        <p:spPr>
          <a:xfrm>
            <a:off x="96825" y="4329025"/>
            <a:ext cx="66813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Hosang</a:t>
            </a:r>
            <a:r>
              <a:rPr lang="en" sz="1100">
                <a:solidFill>
                  <a:schemeClr val="dk1"/>
                </a:solidFill>
              </a:rPr>
              <a:t> et al, “What makes for effective detection proposals?”, PAMI 2015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2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" name="Google Shape;114;p12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Classification + Localization: Task</a:t>
            </a:r>
            <a:endParaRPr sz="3000"/>
          </a:p>
        </p:txBody>
      </p:sp>
      <p:sp>
        <p:nvSpPr>
          <p:cNvPr id="115" name="Google Shape;115;p12"/>
          <p:cNvSpPr txBox="1"/>
          <p:nvPr/>
        </p:nvSpPr>
        <p:spPr>
          <a:xfrm>
            <a:off x="283900" y="768175"/>
            <a:ext cx="8508600" cy="36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Classification</a:t>
            </a:r>
            <a:r>
              <a:rPr lang="en" sz="1800"/>
              <a:t>: C classes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</a:t>
            </a:r>
            <a:r>
              <a:rPr b="1" lang="en" sz="1800"/>
              <a:t>Input: </a:t>
            </a:r>
            <a:r>
              <a:rPr lang="en" sz="1800"/>
              <a:t>Image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</a:t>
            </a:r>
            <a:r>
              <a:rPr b="1" lang="en" sz="1800"/>
              <a:t>Output:</a:t>
            </a:r>
            <a:r>
              <a:rPr lang="en" sz="1800"/>
              <a:t> Class label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</a:t>
            </a:r>
            <a:r>
              <a:rPr b="1" lang="en" sz="1800"/>
              <a:t>Evaluation metric:</a:t>
            </a:r>
            <a:r>
              <a:rPr lang="en" sz="1800"/>
              <a:t> Accuracy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Localization</a:t>
            </a:r>
            <a:r>
              <a:rPr lang="en" sz="1800"/>
              <a:t>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</a:t>
            </a:r>
            <a:r>
              <a:rPr b="1" lang="en" sz="1800"/>
              <a:t>Input:</a:t>
            </a:r>
            <a:r>
              <a:rPr lang="en" sz="1800"/>
              <a:t> Image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</a:t>
            </a:r>
            <a:r>
              <a:rPr b="1" lang="en" sz="1800"/>
              <a:t>Output</a:t>
            </a:r>
            <a:r>
              <a:rPr lang="en" sz="1800"/>
              <a:t>: Box in the image (x, y, w, h)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</a:t>
            </a:r>
            <a:r>
              <a:rPr b="1" lang="en" sz="1800"/>
              <a:t>Evaluation metric:</a:t>
            </a:r>
            <a:r>
              <a:rPr lang="en" sz="1800"/>
              <a:t> Intersection over Union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Classification + Localization</a:t>
            </a:r>
            <a:r>
              <a:rPr lang="en" sz="1800"/>
              <a:t>: Do both</a:t>
            </a:r>
            <a:endParaRPr sz="1800"/>
          </a:p>
        </p:txBody>
      </p:sp>
      <p:pic>
        <p:nvPicPr>
          <p:cNvPr id="116" name="Google Shape;11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3175" y="820500"/>
            <a:ext cx="1349376" cy="1119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12"/>
          <p:cNvCxnSpPr/>
          <p:nvPr/>
        </p:nvCxnSpPr>
        <p:spPr>
          <a:xfrm>
            <a:off x="5686225" y="1380288"/>
            <a:ext cx="918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" name="Google Shape;118;p12"/>
          <p:cNvSpPr txBox="1"/>
          <p:nvPr/>
        </p:nvSpPr>
        <p:spPr>
          <a:xfrm>
            <a:off x="6713350" y="1199975"/>
            <a:ext cx="6600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CAT</a:t>
            </a:r>
            <a:endParaRPr sz="1800"/>
          </a:p>
        </p:txBody>
      </p:sp>
      <p:pic>
        <p:nvPicPr>
          <p:cNvPr id="119" name="Google Shape;11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838" y="2464287"/>
            <a:ext cx="1349376" cy="1119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12"/>
          <p:cNvCxnSpPr/>
          <p:nvPr/>
        </p:nvCxnSpPr>
        <p:spPr>
          <a:xfrm>
            <a:off x="6949150" y="3024063"/>
            <a:ext cx="918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" name="Google Shape;121;p12"/>
          <p:cNvSpPr txBox="1"/>
          <p:nvPr/>
        </p:nvSpPr>
        <p:spPr>
          <a:xfrm>
            <a:off x="7822775" y="2843775"/>
            <a:ext cx="12366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(x, y, w, h)</a:t>
            </a:r>
            <a:endParaRPr sz="18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57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2" name="Google Shape;872;p57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Region Proposals: Many other choices</a:t>
            </a:r>
            <a:endParaRPr sz="3000"/>
          </a:p>
        </p:txBody>
      </p:sp>
      <p:pic>
        <p:nvPicPr>
          <p:cNvPr id="873" name="Google Shape;87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136" y="905875"/>
            <a:ext cx="8443726" cy="28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57"/>
          <p:cNvSpPr txBox="1"/>
          <p:nvPr/>
        </p:nvSpPr>
        <p:spPr>
          <a:xfrm>
            <a:off x="96825" y="4329025"/>
            <a:ext cx="66813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Hosang</a:t>
            </a:r>
            <a:r>
              <a:rPr lang="en" sz="1100">
                <a:solidFill>
                  <a:schemeClr val="dk1"/>
                </a:solidFill>
              </a:rPr>
              <a:t> et al, “What makes for effective detection proposals?”, PAMI 2015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875" name="Google Shape;875;p57"/>
          <p:cNvSpPr/>
          <p:nvPr/>
        </p:nvSpPr>
        <p:spPr>
          <a:xfrm>
            <a:off x="815700" y="1522375"/>
            <a:ext cx="7761000" cy="1710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58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1" name="Google Shape;881;p58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Putting it together: R-CNN</a:t>
            </a:r>
            <a:endParaRPr sz="3000"/>
          </a:p>
        </p:txBody>
      </p:sp>
      <p:sp>
        <p:nvSpPr>
          <p:cNvPr id="882" name="Google Shape;882;p58"/>
          <p:cNvSpPr txBox="1"/>
          <p:nvPr/>
        </p:nvSpPr>
        <p:spPr>
          <a:xfrm>
            <a:off x="5959400" y="3666125"/>
            <a:ext cx="3069000" cy="9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Girschick</a:t>
            </a:r>
            <a:r>
              <a:rPr lang="en" sz="1100">
                <a:solidFill>
                  <a:schemeClr val="dk1"/>
                </a:solidFill>
              </a:rPr>
              <a:t> et al, “Rich feature hierarchies for accurate object detection and semantic segmentation”, CVPR 2014</a:t>
            </a:r>
            <a:br>
              <a:rPr lang="en" sz="1100">
                <a:solidFill>
                  <a:schemeClr val="dk1"/>
                </a:solidFill>
              </a:rPr>
            </a:b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Slide credit: Ross Girschick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883" name="Google Shape;88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700" y="641275"/>
            <a:ext cx="5696698" cy="3927851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58"/>
          <p:cNvSpPr/>
          <p:nvPr/>
        </p:nvSpPr>
        <p:spPr>
          <a:xfrm>
            <a:off x="480453" y="700240"/>
            <a:ext cx="1888800" cy="507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59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0" name="Google Shape;890;p59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R-CNN Training</a:t>
            </a:r>
            <a:endParaRPr sz="3000"/>
          </a:p>
        </p:txBody>
      </p:sp>
      <p:sp>
        <p:nvSpPr>
          <p:cNvPr id="891" name="Google Shape;891;p59"/>
          <p:cNvSpPr txBox="1"/>
          <p:nvPr/>
        </p:nvSpPr>
        <p:spPr>
          <a:xfrm>
            <a:off x="304625" y="647075"/>
            <a:ext cx="8452500" cy="8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Step 1</a:t>
            </a:r>
            <a:r>
              <a:rPr lang="en" sz="1800"/>
              <a:t>: Train (or download) a classification model for ImageNet (AlexNet)</a:t>
            </a:r>
            <a:endParaRPr sz="1800"/>
          </a:p>
        </p:txBody>
      </p:sp>
      <p:pic>
        <p:nvPicPr>
          <p:cNvPr id="892" name="Google Shape;89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75" y="2838222"/>
            <a:ext cx="1494902" cy="1240299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59"/>
          <p:cNvSpPr/>
          <p:nvPr/>
        </p:nvSpPr>
        <p:spPr>
          <a:xfrm rot="5400000">
            <a:off x="1842000" y="3099425"/>
            <a:ext cx="1050900" cy="717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59"/>
          <p:cNvSpPr/>
          <p:nvPr/>
        </p:nvSpPr>
        <p:spPr>
          <a:xfrm>
            <a:off x="3079224" y="3258874"/>
            <a:ext cx="863700" cy="393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59"/>
          <p:cNvSpPr/>
          <p:nvPr/>
        </p:nvSpPr>
        <p:spPr>
          <a:xfrm>
            <a:off x="4345075" y="3029125"/>
            <a:ext cx="106500" cy="86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59"/>
          <p:cNvSpPr/>
          <p:nvPr/>
        </p:nvSpPr>
        <p:spPr>
          <a:xfrm>
            <a:off x="4641475" y="3028975"/>
            <a:ext cx="106500" cy="86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59"/>
          <p:cNvSpPr/>
          <p:nvPr/>
        </p:nvSpPr>
        <p:spPr>
          <a:xfrm>
            <a:off x="4891875" y="3177325"/>
            <a:ext cx="106500" cy="54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59"/>
          <p:cNvSpPr txBox="1"/>
          <p:nvPr/>
        </p:nvSpPr>
        <p:spPr>
          <a:xfrm>
            <a:off x="172725" y="4122325"/>
            <a:ext cx="15762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</a:t>
            </a:r>
            <a:endParaRPr/>
          </a:p>
        </p:txBody>
      </p:sp>
      <p:sp>
        <p:nvSpPr>
          <p:cNvPr id="899" name="Google Shape;899;p59"/>
          <p:cNvSpPr txBox="1"/>
          <p:nvPr/>
        </p:nvSpPr>
        <p:spPr>
          <a:xfrm>
            <a:off x="1648950" y="224752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and Pooling</a:t>
            </a:r>
            <a:endParaRPr/>
          </a:p>
        </p:txBody>
      </p:sp>
      <p:sp>
        <p:nvSpPr>
          <p:cNvPr id="900" name="Google Shape;900;p59"/>
          <p:cNvSpPr txBox="1"/>
          <p:nvPr/>
        </p:nvSpPr>
        <p:spPr>
          <a:xfrm>
            <a:off x="2792574" y="3823050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conv feature map</a:t>
            </a:r>
            <a:endParaRPr/>
          </a:p>
        </p:txBody>
      </p:sp>
      <p:sp>
        <p:nvSpPr>
          <p:cNvPr id="901" name="Google Shape;901;p59"/>
          <p:cNvSpPr txBox="1"/>
          <p:nvPr/>
        </p:nvSpPr>
        <p:spPr>
          <a:xfrm>
            <a:off x="3813025" y="2389200"/>
            <a:ext cx="17235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Fully-connected layers</a:t>
            </a:r>
            <a:endParaRPr/>
          </a:p>
        </p:txBody>
      </p:sp>
      <p:sp>
        <p:nvSpPr>
          <p:cNvPr id="902" name="Google Shape;902;p59"/>
          <p:cNvSpPr/>
          <p:nvPr/>
        </p:nvSpPr>
        <p:spPr>
          <a:xfrm>
            <a:off x="5418725" y="3051625"/>
            <a:ext cx="106500" cy="90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59"/>
          <p:cNvSpPr txBox="1"/>
          <p:nvPr/>
        </p:nvSpPr>
        <p:spPr>
          <a:xfrm>
            <a:off x="4753475" y="393992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scores</a:t>
            </a:r>
            <a:br>
              <a:rPr lang="en"/>
            </a:br>
            <a:r>
              <a:rPr lang="en"/>
              <a:t>1000 classes</a:t>
            </a:r>
            <a:endParaRPr/>
          </a:p>
        </p:txBody>
      </p:sp>
      <p:cxnSp>
        <p:nvCxnSpPr>
          <p:cNvPr id="904" name="Google Shape;904;p59"/>
          <p:cNvCxnSpPr>
            <a:stCxn id="892" idx="3"/>
            <a:endCxn id="893" idx="2"/>
          </p:cNvCxnSpPr>
          <p:nvPr/>
        </p:nvCxnSpPr>
        <p:spPr>
          <a:xfrm>
            <a:off x="1708277" y="3458371"/>
            <a:ext cx="300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5" name="Google Shape;905;p59"/>
          <p:cNvCxnSpPr/>
          <p:nvPr/>
        </p:nvCxnSpPr>
        <p:spPr>
          <a:xfrm>
            <a:off x="2726400" y="3501324"/>
            <a:ext cx="326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6" name="Google Shape;906;p59"/>
          <p:cNvCxnSpPr/>
          <p:nvPr/>
        </p:nvCxnSpPr>
        <p:spPr>
          <a:xfrm>
            <a:off x="3970675" y="3458374"/>
            <a:ext cx="326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7" name="Google Shape;907;p59"/>
          <p:cNvCxnSpPr/>
          <p:nvPr/>
        </p:nvCxnSpPr>
        <p:spPr>
          <a:xfrm>
            <a:off x="5047450" y="3458374"/>
            <a:ext cx="326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8" name="Google Shape;908;p59"/>
          <p:cNvCxnSpPr/>
          <p:nvPr/>
        </p:nvCxnSpPr>
        <p:spPr>
          <a:xfrm>
            <a:off x="5711900" y="3450774"/>
            <a:ext cx="326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9" name="Google Shape;909;p59"/>
          <p:cNvSpPr txBox="1"/>
          <p:nvPr/>
        </p:nvSpPr>
        <p:spPr>
          <a:xfrm>
            <a:off x="6070250" y="3253975"/>
            <a:ext cx="1372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loss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60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5" name="Google Shape;915;p60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R-CNN Training</a:t>
            </a:r>
            <a:endParaRPr sz="3000"/>
          </a:p>
        </p:txBody>
      </p:sp>
      <p:sp>
        <p:nvSpPr>
          <p:cNvPr id="916" name="Google Shape;916;p60"/>
          <p:cNvSpPr txBox="1"/>
          <p:nvPr/>
        </p:nvSpPr>
        <p:spPr>
          <a:xfrm>
            <a:off x="304625" y="647075"/>
            <a:ext cx="8452500" cy="15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Step 2</a:t>
            </a:r>
            <a:r>
              <a:rPr lang="en" sz="1800"/>
              <a:t>: Fine-tune model for detection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Instead of 1000 ImageNet classes, want 20 object classes + background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Throw away final fully-connected layer, reinitialize from scratch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Keep training model using positive / negative regions from detection images</a:t>
            </a:r>
            <a:endParaRPr sz="1800"/>
          </a:p>
        </p:txBody>
      </p:sp>
      <p:sp>
        <p:nvSpPr>
          <p:cNvPr id="917" name="Google Shape;917;p60"/>
          <p:cNvSpPr/>
          <p:nvPr/>
        </p:nvSpPr>
        <p:spPr>
          <a:xfrm rot="5400000">
            <a:off x="1842000" y="3099425"/>
            <a:ext cx="1050900" cy="717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60"/>
          <p:cNvSpPr/>
          <p:nvPr/>
        </p:nvSpPr>
        <p:spPr>
          <a:xfrm>
            <a:off x="3079224" y="3258874"/>
            <a:ext cx="863700" cy="393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60"/>
          <p:cNvSpPr/>
          <p:nvPr/>
        </p:nvSpPr>
        <p:spPr>
          <a:xfrm>
            <a:off x="4345075" y="3029125"/>
            <a:ext cx="106500" cy="86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60"/>
          <p:cNvSpPr/>
          <p:nvPr/>
        </p:nvSpPr>
        <p:spPr>
          <a:xfrm>
            <a:off x="4641475" y="3028975"/>
            <a:ext cx="106500" cy="86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60"/>
          <p:cNvSpPr/>
          <p:nvPr/>
        </p:nvSpPr>
        <p:spPr>
          <a:xfrm>
            <a:off x="4891875" y="3177325"/>
            <a:ext cx="106500" cy="546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60"/>
          <p:cNvSpPr txBox="1"/>
          <p:nvPr/>
        </p:nvSpPr>
        <p:spPr>
          <a:xfrm>
            <a:off x="172725" y="4122325"/>
            <a:ext cx="15762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</a:t>
            </a:r>
            <a:endParaRPr/>
          </a:p>
        </p:txBody>
      </p:sp>
      <p:sp>
        <p:nvSpPr>
          <p:cNvPr id="923" name="Google Shape;923;p60"/>
          <p:cNvSpPr txBox="1"/>
          <p:nvPr/>
        </p:nvSpPr>
        <p:spPr>
          <a:xfrm>
            <a:off x="1648950" y="224752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and Pooling</a:t>
            </a:r>
            <a:endParaRPr/>
          </a:p>
        </p:txBody>
      </p:sp>
      <p:sp>
        <p:nvSpPr>
          <p:cNvPr id="924" name="Google Shape;924;p60"/>
          <p:cNvSpPr txBox="1"/>
          <p:nvPr/>
        </p:nvSpPr>
        <p:spPr>
          <a:xfrm>
            <a:off x="2792574" y="3823050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conv feature map</a:t>
            </a:r>
            <a:endParaRPr/>
          </a:p>
        </p:txBody>
      </p:sp>
      <p:sp>
        <p:nvSpPr>
          <p:cNvPr id="925" name="Google Shape;925;p60"/>
          <p:cNvSpPr txBox="1"/>
          <p:nvPr/>
        </p:nvSpPr>
        <p:spPr>
          <a:xfrm>
            <a:off x="3813025" y="2389200"/>
            <a:ext cx="17235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Fully-connected layers</a:t>
            </a:r>
            <a:endParaRPr/>
          </a:p>
        </p:txBody>
      </p:sp>
      <p:sp>
        <p:nvSpPr>
          <p:cNvPr id="926" name="Google Shape;926;p60"/>
          <p:cNvSpPr/>
          <p:nvPr/>
        </p:nvSpPr>
        <p:spPr>
          <a:xfrm>
            <a:off x="5418725" y="3051625"/>
            <a:ext cx="106500" cy="90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60"/>
          <p:cNvSpPr txBox="1"/>
          <p:nvPr/>
        </p:nvSpPr>
        <p:spPr>
          <a:xfrm>
            <a:off x="4753475" y="393992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scores:</a:t>
            </a:r>
            <a:br>
              <a:rPr lang="en"/>
            </a:br>
            <a:r>
              <a:rPr lang="en"/>
              <a:t>21 classes</a:t>
            </a:r>
            <a:endParaRPr/>
          </a:p>
        </p:txBody>
      </p:sp>
      <p:cxnSp>
        <p:nvCxnSpPr>
          <p:cNvPr id="928" name="Google Shape;928;p60"/>
          <p:cNvCxnSpPr>
            <a:stCxn id="929" idx="3"/>
            <a:endCxn id="917" idx="2"/>
          </p:cNvCxnSpPr>
          <p:nvPr/>
        </p:nvCxnSpPr>
        <p:spPr>
          <a:xfrm>
            <a:off x="1708277" y="3458371"/>
            <a:ext cx="300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0" name="Google Shape;930;p60"/>
          <p:cNvCxnSpPr/>
          <p:nvPr/>
        </p:nvCxnSpPr>
        <p:spPr>
          <a:xfrm>
            <a:off x="2726400" y="3501324"/>
            <a:ext cx="326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1" name="Google Shape;931;p60"/>
          <p:cNvCxnSpPr/>
          <p:nvPr/>
        </p:nvCxnSpPr>
        <p:spPr>
          <a:xfrm>
            <a:off x="3970675" y="3458374"/>
            <a:ext cx="326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2" name="Google Shape;932;p60"/>
          <p:cNvCxnSpPr/>
          <p:nvPr/>
        </p:nvCxnSpPr>
        <p:spPr>
          <a:xfrm>
            <a:off x="5047450" y="3458374"/>
            <a:ext cx="326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3" name="Google Shape;933;p60"/>
          <p:cNvCxnSpPr/>
          <p:nvPr/>
        </p:nvCxnSpPr>
        <p:spPr>
          <a:xfrm>
            <a:off x="5711900" y="3450774"/>
            <a:ext cx="326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4" name="Google Shape;934;p60"/>
          <p:cNvSpPr txBox="1"/>
          <p:nvPr/>
        </p:nvSpPr>
        <p:spPr>
          <a:xfrm>
            <a:off x="6070250" y="3253975"/>
            <a:ext cx="1372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loss</a:t>
            </a:r>
            <a:endParaRPr/>
          </a:p>
        </p:txBody>
      </p:sp>
      <p:sp>
        <p:nvSpPr>
          <p:cNvPr id="935" name="Google Shape;935;p60"/>
          <p:cNvSpPr txBox="1"/>
          <p:nvPr/>
        </p:nvSpPr>
        <p:spPr>
          <a:xfrm>
            <a:off x="6116400" y="2114175"/>
            <a:ext cx="1977900" cy="8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Re-initialize this layer: </a:t>
            </a:r>
            <a:br>
              <a:rPr lang="en" sz="1200"/>
            </a:br>
            <a:r>
              <a:rPr lang="en" sz="1200"/>
              <a:t>was 4096 x 1000, </a:t>
            </a:r>
            <a:br>
              <a:rPr lang="en" sz="1200"/>
            </a:br>
            <a:r>
              <a:rPr lang="en" sz="1200"/>
              <a:t>now will be 4096 x 21</a:t>
            </a:r>
            <a:endParaRPr sz="1200"/>
          </a:p>
        </p:txBody>
      </p:sp>
      <p:cxnSp>
        <p:nvCxnSpPr>
          <p:cNvPr id="936" name="Google Shape;936;p60"/>
          <p:cNvCxnSpPr>
            <a:stCxn id="921" idx="0"/>
            <a:endCxn id="935" idx="1"/>
          </p:cNvCxnSpPr>
          <p:nvPr/>
        </p:nvCxnSpPr>
        <p:spPr>
          <a:xfrm rot="-5400000">
            <a:off x="5202525" y="2263525"/>
            <a:ext cx="656400" cy="11712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29" name="Google Shape;92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75" y="2838222"/>
            <a:ext cx="1494902" cy="124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61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2" name="Google Shape;942;p61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R-CNN Training</a:t>
            </a:r>
            <a:endParaRPr sz="3000"/>
          </a:p>
        </p:txBody>
      </p:sp>
      <p:sp>
        <p:nvSpPr>
          <p:cNvPr id="943" name="Google Shape;943;p61"/>
          <p:cNvSpPr txBox="1"/>
          <p:nvPr/>
        </p:nvSpPr>
        <p:spPr>
          <a:xfrm>
            <a:off x="304625" y="647075"/>
            <a:ext cx="8452500" cy="15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Step 3</a:t>
            </a:r>
            <a:r>
              <a:rPr lang="en" sz="1800"/>
              <a:t>: Extract features</a:t>
            </a:r>
            <a:endParaRPr sz="18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Extract region proposals for all images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For each region: warp to CNN input size, run forward through CNN, save pool5 features to disk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Have a big hard drive: features are ~200GB for PASCAL dataset!</a:t>
            </a:r>
            <a:endParaRPr sz="1600"/>
          </a:p>
        </p:txBody>
      </p:sp>
      <p:pic>
        <p:nvPicPr>
          <p:cNvPr id="944" name="Google Shape;94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75" y="2838222"/>
            <a:ext cx="1494902" cy="1240299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61"/>
          <p:cNvSpPr/>
          <p:nvPr/>
        </p:nvSpPr>
        <p:spPr>
          <a:xfrm rot="5400000">
            <a:off x="5118600" y="3099425"/>
            <a:ext cx="1050900" cy="717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61"/>
          <p:cNvSpPr/>
          <p:nvPr/>
        </p:nvSpPr>
        <p:spPr>
          <a:xfrm>
            <a:off x="6355824" y="3258874"/>
            <a:ext cx="863700" cy="393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61"/>
          <p:cNvSpPr txBox="1"/>
          <p:nvPr/>
        </p:nvSpPr>
        <p:spPr>
          <a:xfrm>
            <a:off x="172725" y="4122325"/>
            <a:ext cx="15762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</a:t>
            </a:r>
            <a:endParaRPr/>
          </a:p>
        </p:txBody>
      </p:sp>
      <p:sp>
        <p:nvSpPr>
          <p:cNvPr id="948" name="Google Shape;948;p61"/>
          <p:cNvSpPr txBox="1"/>
          <p:nvPr/>
        </p:nvSpPr>
        <p:spPr>
          <a:xfrm>
            <a:off x="4925550" y="2294900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and Pooling</a:t>
            </a:r>
            <a:endParaRPr/>
          </a:p>
        </p:txBody>
      </p:sp>
      <p:sp>
        <p:nvSpPr>
          <p:cNvPr id="949" name="Google Shape;949;p61"/>
          <p:cNvSpPr txBox="1"/>
          <p:nvPr/>
        </p:nvSpPr>
        <p:spPr>
          <a:xfrm>
            <a:off x="6059149" y="365247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pool5 features</a:t>
            </a:r>
            <a:endParaRPr/>
          </a:p>
        </p:txBody>
      </p:sp>
      <p:cxnSp>
        <p:nvCxnSpPr>
          <p:cNvPr id="950" name="Google Shape;950;p61"/>
          <p:cNvCxnSpPr/>
          <p:nvPr/>
        </p:nvCxnSpPr>
        <p:spPr>
          <a:xfrm>
            <a:off x="6003000" y="3501324"/>
            <a:ext cx="326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51" name="Google Shape;95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7238" y="2838172"/>
            <a:ext cx="1494902" cy="1240299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61"/>
          <p:cNvSpPr/>
          <p:nvPr/>
        </p:nvSpPr>
        <p:spPr>
          <a:xfrm>
            <a:off x="2347375" y="2908775"/>
            <a:ext cx="676500" cy="5469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61"/>
          <p:cNvSpPr/>
          <p:nvPr/>
        </p:nvSpPr>
        <p:spPr>
          <a:xfrm>
            <a:off x="2396450" y="2872800"/>
            <a:ext cx="863700" cy="11703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4" name="Google Shape;954;p61"/>
          <p:cNvPicPr preferRelativeResize="0"/>
          <p:nvPr/>
        </p:nvPicPr>
        <p:blipFill rotWithShape="1">
          <a:blip r:embed="rId3">
            <a:alphaModFix/>
          </a:blip>
          <a:srcRect b="49181" l="29382" r="29887" t="0"/>
          <a:stretch/>
        </p:blipFill>
        <p:spPr>
          <a:xfrm>
            <a:off x="3998263" y="2872800"/>
            <a:ext cx="548726" cy="51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61"/>
          <p:cNvPicPr preferRelativeResize="0"/>
          <p:nvPr/>
        </p:nvPicPr>
        <p:blipFill rotWithShape="1">
          <a:blip r:embed="rId3">
            <a:alphaModFix/>
          </a:blip>
          <a:srcRect b="0" l="24202" r="18020" t="0"/>
          <a:stretch/>
        </p:blipFill>
        <p:spPr>
          <a:xfrm>
            <a:off x="3998275" y="3501325"/>
            <a:ext cx="548702" cy="516575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61"/>
          <p:cNvSpPr txBox="1"/>
          <p:nvPr/>
        </p:nvSpPr>
        <p:spPr>
          <a:xfrm>
            <a:off x="1870400" y="4160675"/>
            <a:ext cx="17649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Region Proposals</a:t>
            </a:r>
            <a:endParaRPr/>
          </a:p>
        </p:txBody>
      </p:sp>
      <p:sp>
        <p:nvSpPr>
          <p:cNvPr id="957" name="Google Shape;957;p61"/>
          <p:cNvSpPr txBox="1"/>
          <p:nvPr/>
        </p:nvSpPr>
        <p:spPr>
          <a:xfrm>
            <a:off x="3387313" y="4160675"/>
            <a:ext cx="17649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Crop + Warp</a:t>
            </a:r>
            <a:endParaRPr/>
          </a:p>
        </p:txBody>
      </p:sp>
      <p:sp>
        <p:nvSpPr>
          <p:cNvPr id="958" name="Google Shape;958;p61"/>
          <p:cNvSpPr/>
          <p:nvPr/>
        </p:nvSpPr>
        <p:spPr>
          <a:xfrm>
            <a:off x="7921625" y="3061775"/>
            <a:ext cx="592500" cy="7878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61"/>
          <p:cNvSpPr txBox="1"/>
          <p:nvPr/>
        </p:nvSpPr>
        <p:spPr>
          <a:xfrm>
            <a:off x="5368513" y="4159038"/>
            <a:ext cx="17649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 pass</a:t>
            </a:r>
            <a:endParaRPr/>
          </a:p>
        </p:txBody>
      </p:sp>
      <p:sp>
        <p:nvSpPr>
          <p:cNvPr id="960" name="Google Shape;960;p61"/>
          <p:cNvSpPr txBox="1"/>
          <p:nvPr/>
        </p:nvSpPr>
        <p:spPr>
          <a:xfrm>
            <a:off x="7219513" y="4159038"/>
            <a:ext cx="17649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Save to disk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62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6" name="Google Shape;966;p62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R-CNN Training</a:t>
            </a:r>
            <a:endParaRPr sz="3000"/>
          </a:p>
        </p:txBody>
      </p:sp>
      <p:sp>
        <p:nvSpPr>
          <p:cNvPr id="967" name="Google Shape;967;p62"/>
          <p:cNvSpPr txBox="1"/>
          <p:nvPr/>
        </p:nvSpPr>
        <p:spPr>
          <a:xfrm>
            <a:off x="304625" y="647075"/>
            <a:ext cx="84525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Step 4</a:t>
            </a:r>
            <a:r>
              <a:rPr lang="en" sz="1800"/>
              <a:t>: Train one binary SVM per class to classify region features</a:t>
            </a:r>
            <a:endParaRPr sz="1600"/>
          </a:p>
        </p:txBody>
      </p:sp>
      <p:pic>
        <p:nvPicPr>
          <p:cNvPr id="968" name="Google Shape;968;p62"/>
          <p:cNvPicPr preferRelativeResize="0"/>
          <p:nvPr/>
        </p:nvPicPr>
        <p:blipFill rotWithShape="1">
          <a:blip r:embed="rId3">
            <a:alphaModFix/>
          </a:blip>
          <a:srcRect b="49181" l="29382" r="29887" t="0"/>
          <a:stretch/>
        </p:blipFill>
        <p:spPr>
          <a:xfrm>
            <a:off x="4677438" y="1646450"/>
            <a:ext cx="870526" cy="90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62"/>
          <p:cNvPicPr preferRelativeResize="0"/>
          <p:nvPr/>
        </p:nvPicPr>
        <p:blipFill rotWithShape="1">
          <a:blip r:embed="rId3">
            <a:alphaModFix/>
          </a:blip>
          <a:srcRect b="0" l="24202" r="18020" t="0"/>
          <a:stretch/>
        </p:blipFill>
        <p:spPr>
          <a:xfrm>
            <a:off x="2470050" y="1646450"/>
            <a:ext cx="1023501" cy="90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62"/>
          <p:cNvPicPr preferRelativeResize="0"/>
          <p:nvPr/>
        </p:nvPicPr>
        <p:blipFill rotWithShape="1">
          <a:blip r:embed="rId3">
            <a:alphaModFix/>
          </a:blip>
          <a:srcRect b="0" l="0" r="63294" t="33244"/>
          <a:stretch/>
        </p:blipFill>
        <p:spPr>
          <a:xfrm>
            <a:off x="5675675" y="1646450"/>
            <a:ext cx="933751" cy="91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62"/>
          <p:cNvPicPr preferRelativeResize="0"/>
          <p:nvPr/>
        </p:nvPicPr>
        <p:blipFill rotWithShape="1">
          <a:blip r:embed="rId3">
            <a:alphaModFix/>
          </a:blip>
          <a:srcRect b="51669" l="63294" r="0" t="2532"/>
          <a:stretch/>
        </p:blipFill>
        <p:spPr>
          <a:xfrm>
            <a:off x="6672438" y="1651938"/>
            <a:ext cx="933751" cy="90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62"/>
          <p:cNvPicPr preferRelativeResize="0"/>
          <p:nvPr/>
        </p:nvPicPr>
        <p:blipFill rotWithShape="1">
          <a:blip r:embed="rId4">
            <a:alphaModFix/>
          </a:blip>
          <a:srcRect b="8396" l="12587" r="50005" t="21339"/>
          <a:stretch/>
        </p:blipFill>
        <p:spPr>
          <a:xfrm>
            <a:off x="3615975" y="1646441"/>
            <a:ext cx="933746" cy="9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62"/>
          <p:cNvPicPr preferRelativeResize="0"/>
          <p:nvPr/>
        </p:nvPicPr>
        <p:blipFill rotWithShape="1">
          <a:blip r:embed="rId4">
            <a:alphaModFix/>
          </a:blip>
          <a:srcRect b="0" l="43065" r="0" t="3288"/>
          <a:stretch/>
        </p:blipFill>
        <p:spPr>
          <a:xfrm>
            <a:off x="7669200" y="1646442"/>
            <a:ext cx="1023500" cy="901182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62"/>
          <p:cNvSpPr/>
          <p:nvPr/>
        </p:nvSpPr>
        <p:spPr>
          <a:xfrm>
            <a:off x="2928550" y="2659175"/>
            <a:ext cx="106500" cy="90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62"/>
          <p:cNvSpPr/>
          <p:nvPr/>
        </p:nvSpPr>
        <p:spPr>
          <a:xfrm>
            <a:off x="4029600" y="2659175"/>
            <a:ext cx="106500" cy="90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62"/>
          <p:cNvSpPr/>
          <p:nvPr/>
        </p:nvSpPr>
        <p:spPr>
          <a:xfrm>
            <a:off x="5088875" y="2659175"/>
            <a:ext cx="106500" cy="90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62"/>
          <p:cNvSpPr/>
          <p:nvPr/>
        </p:nvSpPr>
        <p:spPr>
          <a:xfrm>
            <a:off x="6089300" y="2659175"/>
            <a:ext cx="106500" cy="90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62"/>
          <p:cNvSpPr/>
          <p:nvPr/>
        </p:nvSpPr>
        <p:spPr>
          <a:xfrm>
            <a:off x="7058113" y="2659175"/>
            <a:ext cx="106500" cy="90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62"/>
          <p:cNvSpPr/>
          <p:nvPr/>
        </p:nvSpPr>
        <p:spPr>
          <a:xfrm>
            <a:off x="8127688" y="2659175"/>
            <a:ext cx="106500" cy="90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62"/>
          <p:cNvSpPr/>
          <p:nvPr/>
        </p:nvSpPr>
        <p:spPr>
          <a:xfrm rot="5400000">
            <a:off x="3373600" y="3045350"/>
            <a:ext cx="474000" cy="1727100"/>
          </a:xfrm>
          <a:prstGeom prst="rightBrace">
            <a:avLst>
              <a:gd fmla="val 61086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62"/>
          <p:cNvSpPr txBox="1"/>
          <p:nvPr/>
        </p:nvSpPr>
        <p:spPr>
          <a:xfrm>
            <a:off x="2288250" y="4178600"/>
            <a:ext cx="27387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Positive samples for cat SVM</a:t>
            </a:r>
            <a:endParaRPr/>
          </a:p>
        </p:txBody>
      </p:sp>
      <p:sp>
        <p:nvSpPr>
          <p:cNvPr id="982" name="Google Shape;982;p62"/>
          <p:cNvSpPr/>
          <p:nvPr/>
        </p:nvSpPr>
        <p:spPr>
          <a:xfrm rot="5400000">
            <a:off x="6491825" y="2174600"/>
            <a:ext cx="474000" cy="3534000"/>
          </a:xfrm>
          <a:prstGeom prst="rightBrace">
            <a:avLst>
              <a:gd fmla="val 61086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62"/>
          <p:cNvSpPr txBox="1"/>
          <p:nvPr/>
        </p:nvSpPr>
        <p:spPr>
          <a:xfrm>
            <a:off x="5831075" y="4178600"/>
            <a:ext cx="27387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Negative samples for cat SVM</a:t>
            </a:r>
            <a:endParaRPr/>
          </a:p>
        </p:txBody>
      </p:sp>
      <p:sp>
        <p:nvSpPr>
          <p:cNvPr id="984" name="Google Shape;984;p62"/>
          <p:cNvSpPr txBox="1"/>
          <p:nvPr/>
        </p:nvSpPr>
        <p:spPr>
          <a:xfrm>
            <a:off x="304625" y="1952088"/>
            <a:ext cx="2043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image regions</a:t>
            </a:r>
            <a:endParaRPr/>
          </a:p>
        </p:txBody>
      </p:sp>
      <p:sp>
        <p:nvSpPr>
          <p:cNvPr id="985" name="Google Shape;985;p62"/>
          <p:cNvSpPr txBox="1"/>
          <p:nvPr/>
        </p:nvSpPr>
        <p:spPr>
          <a:xfrm>
            <a:off x="304625" y="2931413"/>
            <a:ext cx="2043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Cached region features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63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1" name="Google Shape;991;p63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R-CNN Training</a:t>
            </a:r>
            <a:endParaRPr sz="3000"/>
          </a:p>
        </p:txBody>
      </p:sp>
      <p:sp>
        <p:nvSpPr>
          <p:cNvPr id="992" name="Google Shape;992;p63"/>
          <p:cNvSpPr txBox="1"/>
          <p:nvPr/>
        </p:nvSpPr>
        <p:spPr>
          <a:xfrm>
            <a:off x="304625" y="647075"/>
            <a:ext cx="84525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Step 4</a:t>
            </a:r>
            <a:r>
              <a:rPr lang="en" sz="1800"/>
              <a:t>: Train one binary SVM per class to classify region features</a:t>
            </a:r>
            <a:endParaRPr sz="1600"/>
          </a:p>
        </p:txBody>
      </p:sp>
      <p:pic>
        <p:nvPicPr>
          <p:cNvPr id="993" name="Google Shape;993;p63"/>
          <p:cNvPicPr preferRelativeResize="0"/>
          <p:nvPr/>
        </p:nvPicPr>
        <p:blipFill rotWithShape="1">
          <a:blip r:embed="rId3">
            <a:alphaModFix/>
          </a:blip>
          <a:srcRect b="0" l="24202" r="18020" t="0"/>
          <a:stretch/>
        </p:blipFill>
        <p:spPr>
          <a:xfrm>
            <a:off x="2470050" y="1646450"/>
            <a:ext cx="1023501" cy="90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63"/>
          <p:cNvPicPr preferRelativeResize="0"/>
          <p:nvPr/>
        </p:nvPicPr>
        <p:blipFill rotWithShape="1">
          <a:blip r:embed="rId4">
            <a:alphaModFix/>
          </a:blip>
          <a:srcRect b="8396" l="12587" r="50005" t="21339"/>
          <a:stretch/>
        </p:blipFill>
        <p:spPr>
          <a:xfrm>
            <a:off x="3615975" y="1646441"/>
            <a:ext cx="933746" cy="9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63"/>
          <p:cNvPicPr preferRelativeResize="0"/>
          <p:nvPr/>
        </p:nvPicPr>
        <p:blipFill rotWithShape="1">
          <a:blip r:embed="rId4">
            <a:alphaModFix/>
          </a:blip>
          <a:srcRect b="0" l="43065" r="0" t="3288"/>
          <a:stretch/>
        </p:blipFill>
        <p:spPr>
          <a:xfrm>
            <a:off x="7669200" y="1646442"/>
            <a:ext cx="1023500" cy="901182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3"/>
          <p:cNvSpPr txBox="1"/>
          <p:nvPr/>
        </p:nvSpPr>
        <p:spPr>
          <a:xfrm>
            <a:off x="304625" y="1952088"/>
            <a:ext cx="2043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image regions</a:t>
            </a:r>
            <a:endParaRPr/>
          </a:p>
        </p:txBody>
      </p:sp>
      <p:sp>
        <p:nvSpPr>
          <p:cNvPr id="997" name="Google Shape;997;p63"/>
          <p:cNvSpPr txBox="1"/>
          <p:nvPr/>
        </p:nvSpPr>
        <p:spPr>
          <a:xfrm>
            <a:off x="304625" y="2931413"/>
            <a:ext cx="2043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Cached region features</a:t>
            </a:r>
            <a:endParaRPr/>
          </a:p>
        </p:txBody>
      </p:sp>
      <p:sp>
        <p:nvSpPr>
          <p:cNvPr id="998" name="Google Shape;998;p63"/>
          <p:cNvSpPr/>
          <p:nvPr/>
        </p:nvSpPr>
        <p:spPr>
          <a:xfrm>
            <a:off x="2928550" y="2659175"/>
            <a:ext cx="106500" cy="90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63"/>
          <p:cNvSpPr/>
          <p:nvPr/>
        </p:nvSpPr>
        <p:spPr>
          <a:xfrm>
            <a:off x="4029600" y="2659175"/>
            <a:ext cx="106500" cy="90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63"/>
          <p:cNvSpPr/>
          <p:nvPr/>
        </p:nvSpPr>
        <p:spPr>
          <a:xfrm>
            <a:off x="5088875" y="2659175"/>
            <a:ext cx="106500" cy="90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63"/>
          <p:cNvSpPr/>
          <p:nvPr/>
        </p:nvSpPr>
        <p:spPr>
          <a:xfrm>
            <a:off x="6089300" y="2659175"/>
            <a:ext cx="106500" cy="90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63"/>
          <p:cNvSpPr/>
          <p:nvPr/>
        </p:nvSpPr>
        <p:spPr>
          <a:xfrm>
            <a:off x="7058113" y="2659175"/>
            <a:ext cx="106500" cy="90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63"/>
          <p:cNvSpPr/>
          <p:nvPr/>
        </p:nvSpPr>
        <p:spPr>
          <a:xfrm>
            <a:off x="8127688" y="2659175"/>
            <a:ext cx="106500" cy="90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63"/>
          <p:cNvSpPr/>
          <p:nvPr/>
        </p:nvSpPr>
        <p:spPr>
          <a:xfrm rot="5400000">
            <a:off x="4756000" y="1663100"/>
            <a:ext cx="474000" cy="4491600"/>
          </a:xfrm>
          <a:prstGeom prst="rightBrace">
            <a:avLst>
              <a:gd fmla="val 61086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63"/>
          <p:cNvSpPr txBox="1"/>
          <p:nvPr/>
        </p:nvSpPr>
        <p:spPr>
          <a:xfrm>
            <a:off x="3583650" y="4178600"/>
            <a:ext cx="27387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Negative samples for dog SVM</a:t>
            </a:r>
            <a:endParaRPr/>
          </a:p>
        </p:txBody>
      </p:sp>
      <p:sp>
        <p:nvSpPr>
          <p:cNvPr id="1006" name="Google Shape;1006;p63"/>
          <p:cNvSpPr/>
          <p:nvPr/>
        </p:nvSpPr>
        <p:spPr>
          <a:xfrm rot="5400000">
            <a:off x="7916825" y="3599600"/>
            <a:ext cx="474000" cy="684000"/>
          </a:xfrm>
          <a:prstGeom prst="rightBrace">
            <a:avLst>
              <a:gd fmla="val 61086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63"/>
          <p:cNvSpPr txBox="1"/>
          <p:nvPr/>
        </p:nvSpPr>
        <p:spPr>
          <a:xfrm>
            <a:off x="6516875" y="4178600"/>
            <a:ext cx="27387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Positive samples for dog SVM</a:t>
            </a:r>
            <a:endParaRPr/>
          </a:p>
        </p:txBody>
      </p:sp>
      <p:pic>
        <p:nvPicPr>
          <p:cNvPr id="1008" name="Google Shape;1008;p63"/>
          <p:cNvPicPr preferRelativeResize="0"/>
          <p:nvPr/>
        </p:nvPicPr>
        <p:blipFill rotWithShape="1">
          <a:blip r:embed="rId3">
            <a:alphaModFix/>
          </a:blip>
          <a:srcRect b="49181" l="29382" r="29887" t="0"/>
          <a:stretch/>
        </p:blipFill>
        <p:spPr>
          <a:xfrm>
            <a:off x="4677438" y="1646450"/>
            <a:ext cx="870526" cy="90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63"/>
          <p:cNvPicPr preferRelativeResize="0"/>
          <p:nvPr/>
        </p:nvPicPr>
        <p:blipFill rotWithShape="1">
          <a:blip r:embed="rId3">
            <a:alphaModFix/>
          </a:blip>
          <a:srcRect b="0" l="0" r="63294" t="33244"/>
          <a:stretch/>
        </p:blipFill>
        <p:spPr>
          <a:xfrm>
            <a:off x="5675675" y="1646450"/>
            <a:ext cx="933751" cy="91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63"/>
          <p:cNvPicPr preferRelativeResize="0"/>
          <p:nvPr/>
        </p:nvPicPr>
        <p:blipFill rotWithShape="1">
          <a:blip r:embed="rId3">
            <a:alphaModFix/>
          </a:blip>
          <a:srcRect b="51669" l="63294" r="0" t="2532"/>
          <a:stretch/>
        </p:blipFill>
        <p:spPr>
          <a:xfrm>
            <a:off x="6672438" y="1651938"/>
            <a:ext cx="933751" cy="90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64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6" name="Google Shape;1016;p64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R-CNN Training</a:t>
            </a:r>
            <a:endParaRPr sz="3000"/>
          </a:p>
        </p:txBody>
      </p:sp>
      <p:sp>
        <p:nvSpPr>
          <p:cNvPr id="1017" name="Google Shape;1017;p64"/>
          <p:cNvSpPr txBox="1"/>
          <p:nvPr/>
        </p:nvSpPr>
        <p:spPr>
          <a:xfrm>
            <a:off x="304625" y="647075"/>
            <a:ext cx="88395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Step 5</a:t>
            </a:r>
            <a:r>
              <a:rPr lang="en" sz="1800"/>
              <a:t> (bbox regression): For each class, train a linear regression model to map from cached features to offsets to GT boxes to make up for “slightly wrong” proposals</a:t>
            </a:r>
            <a:endParaRPr sz="1600"/>
          </a:p>
        </p:txBody>
      </p:sp>
      <p:pic>
        <p:nvPicPr>
          <p:cNvPr id="1018" name="Google Shape;1018;p64"/>
          <p:cNvPicPr preferRelativeResize="0"/>
          <p:nvPr/>
        </p:nvPicPr>
        <p:blipFill rotWithShape="1">
          <a:blip r:embed="rId3">
            <a:alphaModFix/>
          </a:blip>
          <a:srcRect b="0" l="30062" r="24151" t="0"/>
          <a:stretch/>
        </p:blipFill>
        <p:spPr>
          <a:xfrm>
            <a:off x="2927250" y="1429475"/>
            <a:ext cx="1023501" cy="901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64"/>
          <p:cNvSpPr txBox="1"/>
          <p:nvPr/>
        </p:nvSpPr>
        <p:spPr>
          <a:xfrm>
            <a:off x="304625" y="1723488"/>
            <a:ext cx="2043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image regions</a:t>
            </a:r>
            <a:endParaRPr/>
          </a:p>
        </p:txBody>
      </p:sp>
      <p:sp>
        <p:nvSpPr>
          <p:cNvPr id="1020" name="Google Shape;1020;p64"/>
          <p:cNvSpPr txBox="1"/>
          <p:nvPr/>
        </p:nvSpPr>
        <p:spPr>
          <a:xfrm>
            <a:off x="304625" y="2702813"/>
            <a:ext cx="2043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Cached region features</a:t>
            </a:r>
            <a:endParaRPr/>
          </a:p>
        </p:txBody>
      </p:sp>
      <p:sp>
        <p:nvSpPr>
          <p:cNvPr id="1021" name="Google Shape;1021;p64"/>
          <p:cNvSpPr/>
          <p:nvPr/>
        </p:nvSpPr>
        <p:spPr>
          <a:xfrm>
            <a:off x="3385750" y="2430575"/>
            <a:ext cx="106500" cy="90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64"/>
          <p:cNvSpPr txBox="1"/>
          <p:nvPr/>
        </p:nvSpPr>
        <p:spPr>
          <a:xfrm>
            <a:off x="198325" y="3514525"/>
            <a:ext cx="2149200" cy="8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targets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(dx, dy, dw, dh)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Normalized coordinates</a:t>
            </a:r>
            <a:endParaRPr/>
          </a:p>
        </p:txBody>
      </p:sp>
      <p:sp>
        <p:nvSpPr>
          <p:cNvPr id="1023" name="Google Shape;1023;p64"/>
          <p:cNvSpPr txBox="1"/>
          <p:nvPr/>
        </p:nvSpPr>
        <p:spPr>
          <a:xfrm>
            <a:off x="2641900" y="3514525"/>
            <a:ext cx="15942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(0, 0, 0, 0)</a:t>
            </a:r>
            <a:br>
              <a:rPr lang="en"/>
            </a:br>
            <a:r>
              <a:rPr lang="en"/>
              <a:t>Proposal is good</a:t>
            </a:r>
            <a:endParaRPr/>
          </a:p>
        </p:txBody>
      </p:sp>
      <p:sp>
        <p:nvSpPr>
          <p:cNvPr id="1024" name="Google Shape;1024;p64"/>
          <p:cNvSpPr/>
          <p:nvPr/>
        </p:nvSpPr>
        <p:spPr>
          <a:xfrm>
            <a:off x="5260025" y="2407325"/>
            <a:ext cx="106500" cy="90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64"/>
          <p:cNvSpPr txBox="1"/>
          <p:nvPr/>
        </p:nvSpPr>
        <p:spPr>
          <a:xfrm>
            <a:off x="4516175" y="3491275"/>
            <a:ext cx="1594200" cy="8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(.25, 0, 0, 0)</a:t>
            </a:r>
            <a:br>
              <a:rPr lang="en"/>
            </a:br>
            <a:r>
              <a:rPr lang="en"/>
              <a:t>Proposal too </a:t>
            </a:r>
            <a:br>
              <a:rPr lang="en"/>
            </a:br>
            <a:r>
              <a:rPr lang="en"/>
              <a:t>far to left</a:t>
            </a:r>
            <a:endParaRPr/>
          </a:p>
        </p:txBody>
      </p:sp>
      <p:pic>
        <p:nvPicPr>
          <p:cNvPr id="1026" name="Google Shape;1026;p64"/>
          <p:cNvPicPr preferRelativeResize="0"/>
          <p:nvPr/>
        </p:nvPicPr>
        <p:blipFill rotWithShape="1">
          <a:blip r:embed="rId3">
            <a:alphaModFix/>
          </a:blip>
          <a:srcRect b="0" l="23240" r="30973" t="0"/>
          <a:stretch/>
        </p:blipFill>
        <p:spPr>
          <a:xfrm>
            <a:off x="4801525" y="1417850"/>
            <a:ext cx="1023501" cy="901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64"/>
          <p:cNvSpPr/>
          <p:nvPr/>
        </p:nvSpPr>
        <p:spPr>
          <a:xfrm>
            <a:off x="7286700" y="2409125"/>
            <a:ext cx="106500" cy="90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64"/>
          <p:cNvSpPr txBox="1"/>
          <p:nvPr/>
        </p:nvSpPr>
        <p:spPr>
          <a:xfrm>
            <a:off x="6542850" y="3491275"/>
            <a:ext cx="1594200" cy="8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(0, 0, -0.125, 0)</a:t>
            </a:r>
            <a:br>
              <a:rPr lang="en"/>
            </a:br>
            <a:r>
              <a:rPr lang="en"/>
              <a:t>Proposal too </a:t>
            </a:r>
            <a:br>
              <a:rPr lang="en"/>
            </a:br>
            <a:r>
              <a:rPr lang="en"/>
              <a:t>wide</a:t>
            </a:r>
            <a:endParaRPr/>
          </a:p>
        </p:txBody>
      </p:sp>
      <p:pic>
        <p:nvPicPr>
          <p:cNvPr id="1029" name="Google Shape;1029;p64"/>
          <p:cNvPicPr preferRelativeResize="0"/>
          <p:nvPr/>
        </p:nvPicPr>
        <p:blipFill rotWithShape="1">
          <a:blip r:embed="rId3">
            <a:alphaModFix/>
          </a:blip>
          <a:srcRect b="0" l="20678" r="15104" t="0"/>
          <a:stretch/>
        </p:blipFill>
        <p:spPr>
          <a:xfrm>
            <a:off x="6828200" y="1418750"/>
            <a:ext cx="1023501" cy="90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65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5" name="Google Shape;1035;p65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Object Detection: Datasets</a:t>
            </a:r>
            <a:endParaRPr sz="3000"/>
          </a:p>
        </p:txBody>
      </p:sp>
      <p:graphicFrame>
        <p:nvGraphicFramePr>
          <p:cNvPr id="1036" name="Google Shape;1036;p65"/>
          <p:cNvGraphicFramePr/>
          <p:nvPr/>
        </p:nvGraphicFramePr>
        <p:xfrm>
          <a:off x="1353313" y="1158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{9CDE9E2B-9F03-405D-A023-0AF4441CB727}</a:tableStyleId>
              </a:tblPr>
              <a:tblGrid>
                <a:gridCol w="1609350"/>
                <a:gridCol w="1196025"/>
                <a:gridCol w="1526650"/>
                <a:gridCol w="21053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PASCAL VOC</a:t>
                      </a:r>
                      <a:br>
                        <a:rPr lang="en"/>
                      </a:br>
                      <a:r>
                        <a:rPr lang="en"/>
                        <a:t>(2010)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ImageNet Detection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(ILSVRC 2014)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MS-COCO</a:t>
                      </a:r>
                      <a:br>
                        <a:rPr lang="en"/>
                      </a:br>
                      <a:r>
                        <a:rPr lang="en"/>
                        <a:t>(2014)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Number of classes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200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80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Number of images (train + val)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~20k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~470k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~120k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Mean objects per image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2.4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7.2</a:t>
                      </a:r>
                      <a:endParaRPr b="1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66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2" name="Google Shape;1042;p66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Object Detection: Evaluation</a:t>
            </a:r>
            <a:endParaRPr sz="3000"/>
          </a:p>
        </p:txBody>
      </p:sp>
      <p:sp>
        <p:nvSpPr>
          <p:cNvPr id="1043" name="Google Shape;1043;p66"/>
          <p:cNvSpPr txBox="1"/>
          <p:nvPr/>
        </p:nvSpPr>
        <p:spPr>
          <a:xfrm>
            <a:off x="2023250" y="800300"/>
            <a:ext cx="5269500" cy="36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 a metric called “mean average precision” (mAP)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 average precision (AP) separately for each class, then average over classes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detection is a true positive if it has IoU with a ground-truth box greater than some threshold (usually 0.5) (mAP@0.5)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Combine all detections from all test images to draw a precision / recall curve for each class; AP is area under the curve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is a number from 0 to 100; high is good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3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13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Classification + Localization: ImageNet</a:t>
            </a:r>
            <a:endParaRPr sz="3000"/>
          </a:p>
        </p:txBody>
      </p:sp>
      <p:pic>
        <p:nvPicPr>
          <p:cNvPr id="128" name="Google Shape;12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6850" y="776525"/>
            <a:ext cx="4638376" cy="366302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3"/>
          <p:cNvSpPr txBox="1"/>
          <p:nvPr/>
        </p:nvSpPr>
        <p:spPr>
          <a:xfrm>
            <a:off x="123900" y="860025"/>
            <a:ext cx="41331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1000 classes (same as classification)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Each image has 1 class, at least one bounding box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~800 training images per class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Algorithm produces 5 (class, box) guesses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Example is correct if at least one guess has correct class AND bounding box at least 0.5 intersection over union (IoU)</a:t>
            </a:r>
            <a:endParaRPr sz="1600"/>
          </a:p>
        </p:txBody>
      </p:sp>
      <p:sp>
        <p:nvSpPr>
          <p:cNvPr id="130" name="Google Shape;130;p13"/>
          <p:cNvSpPr txBox="1"/>
          <p:nvPr/>
        </p:nvSpPr>
        <p:spPr>
          <a:xfrm>
            <a:off x="50100" y="4350275"/>
            <a:ext cx="41331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Krizhevsky et. al. 2012</a:t>
            </a:r>
            <a:endParaRPr sz="10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67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9" name="Google Shape;1049;p67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R-CNN Results</a:t>
            </a:r>
            <a:endParaRPr sz="3000"/>
          </a:p>
        </p:txBody>
      </p:sp>
      <p:sp>
        <p:nvSpPr>
          <p:cNvPr id="1050" name="Google Shape;1050;p67"/>
          <p:cNvSpPr txBox="1"/>
          <p:nvPr/>
        </p:nvSpPr>
        <p:spPr>
          <a:xfrm>
            <a:off x="96825" y="4329025"/>
            <a:ext cx="74466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Wang</a:t>
            </a:r>
            <a:r>
              <a:rPr lang="en" sz="1100">
                <a:solidFill>
                  <a:schemeClr val="dk1"/>
                </a:solidFill>
              </a:rPr>
              <a:t> et al, “Regionlets for Generic Object Detection”, ICCV 2013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051" name="Google Shape;1051;p67"/>
          <p:cNvPicPr preferRelativeResize="0"/>
          <p:nvPr/>
        </p:nvPicPr>
        <p:blipFill rotWithShape="1">
          <a:blip r:embed="rId3">
            <a:alphaModFix/>
          </a:blip>
          <a:srcRect b="0" l="0" r="0" t="15973"/>
          <a:stretch/>
        </p:blipFill>
        <p:spPr>
          <a:xfrm>
            <a:off x="1032825" y="700250"/>
            <a:ext cx="6789949" cy="3532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68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7" name="Google Shape;1057;p68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R-CNN Results</a:t>
            </a:r>
            <a:endParaRPr sz="3000"/>
          </a:p>
        </p:txBody>
      </p:sp>
      <p:pic>
        <p:nvPicPr>
          <p:cNvPr id="1058" name="Google Shape;1058;p68"/>
          <p:cNvPicPr preferRelativeResize="0"/>
          <p:nvPr/>
        </p:nvPicPr>
        <p:blipFill rotWithShape="1">
          <a:blip r:embed="rId3">
            <a:alphaModFix/>
          </a:blip>
          <a:srcRect b="0" l="0" r="0" t="15973"/>
          <a:stretch/>
        </p:blipFill>
        <p:spPr>
          <a:xfrm>
            <a:off x="1032825" y="700250"/>
            <a:ext cx="6789949" cy="35327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68"/>
          <p:cNvSpPr txBox="1"/>
          <p:nvPr/>
        </p:nvSpPr>
        <p:spPr>
          <a:xfrm>
            <a:off x="3251550" y="192350"/>
            <a:ext cx="25038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improvement compared to pre-CNN methods</a:t>
            </a:r>
            <a:endParaRPr/>
          </a:p>
        </p:txBody>
      </p:sp>
      <p:sp>
        <p:nvSpPr>
          <p:cNvPr id="1060" name="Google Shape;1060;p68"/>
          <p:cNvSpPr/>
          <p:nvPr/>
        </p:nvSpPr>
        <p:spPr>
          <a:xfrm>
            <a:off x="3487000" y="2052878"/>
            <a:ext cx="1257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68"/>
          <p:cNvSpPr/>
          <p:nvPr/>
        </p:nvSpPr>
        <p:spPr>
          <a:xfrm>
            <a:off x="4302250" y="1613813"/>
            <a:ext cx="1257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2" name="Google Shape;1062;p68"/>
          <p:cNvCxnSpPr>
            <a:stCxn id="1060" idx="0"/>
            <a:endCxn id="1061" idx="0"/>
          </p:cNvCxnSpPr>
          <p:nvPr/>
        </p:nvCxnSpPr>
        <p:spPr>
          <a:xfrm rot="-5400000">
            <a:off x="3737950" y="1425578"/>
            <a:ext cx="439200" cy="815400"/>
          </a:xfrm>
          <a:prstGeom prst="curvedConnector3">
            <a:avLst>
              <a:gd fmla="val 15418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9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8" name="Google Shape;1068;p69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R-CNN Results</a:t>
            </a:r>
            <a:endParaRPr sz="3000"/>
          </a:p>
        </p:txBody>
      </p:sp>
      <p:pic>
        <p:nvPicPr>
          <p:cNvPr id="1069" name="Google Shape;1069;p69"/>
          <p:cNvPicPr preferRelativeResize="0"/>
          <p:nvPr/>
        </p:nvPicPr>
        <p:blipFill rotWithShape="1">
          <a:blip r:embed="rId3">
            <a:alphaModFix/>
          </a:blip>
          <a:srcRect b="0" l="0" r="0" t="15973"/>
          <a:stretch/>
        </p:blipFill>
        <p:spPr>
          <a:xfrm>
            <a:off x="1032825" y="700250"/>
            <a:ext cx="6789949" cy="3532763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69"/>
          <p:cNvSpPr txBox="1"/>
          <p:nvPr/>
        </p:nvSpPr>
        <p:spPr>
          <a:xfrm>
            <a:off x="3251550" y="192350"/>
            <a:ext cx="25038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Bounding box regression helps a bit</a:t>
            </a:r>
            <a:endParaRPr/>
          </a:p>
        </p:txBody>
      </p:sp>
      <p:sp>
        <p:nvSpPr>
          <p:cNvPr id="1071" name="Google Shape;1071;p69"/>
          <p:cNvSpPr/>
          <p:nvPr/>
        </p:nvSpPr>
        <p:spPr>
          <a:xfrm>
            <a:off x="5163400" y="1519478"/>
            <a:ext cx="1257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69"/>
          <p:cNvSpPr/>
          <p:nvPr/>
        </p:nvSpPr>
        <p:spPr>
          <a:xfrm>
            <a:off x="4302250" y="1613813"/>
            <a:ext cx="1257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73" name="Google Shape;1073;p69"/>
          <p:cNvCxnSpPr>
            <a:stCxn id="1071" idx="0"/>
            <a:endCxn id="1072" idx="0"/>
          </p:cNvCxnSpPr>
          <p:nvPr/>
        </p:nvCxnSpPr>
        <p:spPr>
          <a:xfrm rot="5400000">
            <a:off x="4748500" y="1135928"/>
            <a:ext cx="94200" cy="861300"/>
          </a:xfrm>
          <a:prstGeom prst="curvedConnector3">
            <a:avLst>
              <a:gd fmla="val -320439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70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9" name="Google Shape;1079;p70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R-CNN Results</a:t>
            </a:r>
            <a:endParaRPr sz="3000"/>
          </a:p>
        </p:txBody>
      </p:sp>
      <p:pic>
        <p:nvPicPr>
          <p:cNvPr id="1080" name="Google Shape;1080;p70"/>
          <p:cNvPicPr preferRelativeResize="0"/>
          <p:nvPr/>
        </p:nvPicPr>
        <p:blipFill rotWithShape="1">
          <a:blip r:embed="rId3">
            <a:alphaModFix/>
          </a:blip>
          <a:srcRect b="0" l="0" r="0" t="15973"/>
          <a:stretch/>
        </p:blipFill>
        <p:spPr>
          <a:xfrm>
            <a:off x="1032825" y="700250"/>
            <a:ext cx="6789949" cy="3532763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70"/>
          <p:cNvSpPr txBox="1"/>
          <p:nvPr/>
        </p:nvSpPr>
        <p:spPr>
          <a:xfrm>
            <a:off x="3251550" y="192350"/>
            <a:ext cx="25038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from a deeper network help a lot</a:t>
            </a:r>
            <a:endParaRPr/>
          </a:p>
        </p:txBody>
      </p:sp>
      <p:sp>
        <p:nvSpPr>
          <p:cNvPr id="1082" name="Google Shape;1082;p70"/>
          <p:cNvSpPr/>
          <p:nvPr/>
        </p:nvSpPr>
        <p:spPr>
          <a:xfrm>
            <a:off x="5163400" y="1519478"/>
            <a:ext cx="1257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70"/>
          <p:cNvSpPr/>
          <p:nvPr/>
        </p:nvSpPr>
        <p:spPr>
          <a:xfrm>
            <a:off x="6015605" y="1285466"/>
            <a:ext cx="1257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4" name="Google Shape;1084;p70"/>
          <p:cNvCxnSpPr>
            <a:stCxn id="1082" idx="0"/>
            <a:endCxn id="1083" idx="0"/>
          </p:cNvCxnSpPr>
          <p:nvPr/>
        </p:nvCxnSpPr>
        <p:spPr>
          <a:xfrm rot="-5400000">
            <a:off x="5535400" y="976328"/>
            <a:ext cx="234000" cy="852300"/>
          </a:xfrm>
          <a:prstGeom prst="curvedConnector3">
            <a:avLst>
              <a:gd fmla="val 27993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71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0" name="Google Shape;1090;p71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R-CNN Problems</a:t>
            </a:r>
            <a:endParaRPr sz="3000"/>
          </a:p>
        </p:txBody>
      </p:sp>
      <p:sp>
        <p:nvSpPr>
          <p:cNvPr id="1091" name="Google Shape;1091;p71"/>
          <p:cNvSpPr txBox="1"/>
          <p:nvPr/>
        </p:nvSpPr>
        <p:spPr>
          <a:xfrm>
            <a:off x="292500" y="801625"/>
            <a:ext cx="7770300" cy="3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Slow at test-time: need to run full forward pass of CNN for each region proposal</a:t>
            </a:r>
            <a:br>
              <a:rPr lang="en" sz="2400"/>
            </a:b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SVMs and regressors are post-hoc: CNN features not updated in response to SVMs and regressors</a:t>
            </a:r>
            <a:br>
              <a:rPr lang="en" sz="2400"/>
            </a:b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Complex multistage training pipeline</a:t>
            </a:r>
            <a:endParaRPr sz="24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72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97" name="Google Shape;109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25" y="52575"/>
            <a:ext cx="6381448" cy="4524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72"/>
          <p:cNvSpPr txBox="1"/>
          <p:nvPr/>
        </p:nvSpPr>
        <p:spPr>
          <a:xfrm>
            <a:off x="6427975" y="3649300"/>
            <a:ext cx="25587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Girschick,</a:t>
            </a:r>
            <a:r>
              <a:rPr lang="en" sz="1100">
                <a:solidFill>
                  <a:schemeClr val="dk1"/>
                </a:solidFill>
              </a:rPr>
              <a:t> “Fast R-CNN”, ICCV 2015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SPP: Spatial Pyramid Pooling</a:t>
            </a:r>
            <a:br>
              <a:rPr lang="en" sz="1100">
                <a:solidFill>
                  <a:schemeClr val="dk1"/>
                </a:solidFill>
              </a:rPr>
            </a:b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Slide credit: Ross Girschick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73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4" name="Google Shape;1104;p73"/>
          <p:cNvSpPr txBox="1"/>
          <p:nvPr/>
        </p:nvSpPr>
        <p:spPr>
          <a:xfrm>
            <a:off x="6657975" y="271175"/>
            <a:ext cx="2409600" cy="11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R-CNN Problem #1</a:t>
            </a:r>
            <a:r>
              <a:rPr lang="en" sz="1600"/>
              <a:t>: </a:t>
            </a:r>
            <a:br>
              <a:rPr lang="en" sz="1600"/>
            </a:br>
            <a:r>
              <a:rPr lang="en" sz="1600"/>
              <a:t>Slow at test-time due to independent forward passes of the CNN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105" name="Google Shape;1105;p73"/>
          <p:cNvSpPr/>
          <p:nvPr/>
        </p:nvSpPr>
        <p:spPr>
          <a:xfrm>
            <a:off x="6657975" y="2316475"/>
            <a:ext cx="548700" cy="2017200"/>
          </a:xfrm>
          <a:prstGeom prst="rightBrace">
            <a:avLst>
              <a:gd fmla="val 51499" name="adj1"/>
              <a:gd fmla="val 5000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73"/>
          <p:cNvSpPr txBox="1"/>
          <p:nvPr/>
        </p:nvSpPr>
        <p:spPr>
          <a:xfrm>
            <a:off x="7206675" y="2542800"/>
            <a:ext cx="1903500" cy="16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Solution:</a:t>
            </a:r>
            <a:r>
              <a:rPr lang="en" sz="1600"/>
              <a:t> </a:t>
            </a:r>
            <a:br>
              <a:rPr lang="en" sz="1600"/>
            </a:br>
            <a:r>
              <a:rPr lang="en" sz="1600"/>
              <a:t>Share computation of convolutional layers between proposals for an image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107" name="Google Shape;110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25" y="52575"/>
            <a:ext cx="6381448" cy="452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74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13" name="Google Shape;111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724" y="47100"/>
            <a:ext cx="5175999" cy="45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74"/>
          <p:cNvSpPr txBox="1"/>
          <p:nvPr/>
        </p:nvSpPr>
        <p:spPr>
          <a:xfrm>
            <a:off x="5669025" y="137750"/>
            <a:ext cx="2864700" cy="43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R-CNN Problem #2</a:t>
            </a:r>
            <a:r>
              <a:rPr lang="en" sz="1600"/>
              <a:t>: </a:t>
            </a:r>
            <a:br>
              <a:rPr lang="en" sz="1600"/>
            </a:br>
            <a:r>
              <a:rPr lang="en" sz="1600"/>
              <a:t>Post-hoc training: CNN not updated in response to final classifiers and regressors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R-CNN Problem #3: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Complex training pipeline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Solution: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Just train the whole system end-to-end all at once!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115" name="Google Shape;1115;p74"/>
          <p:cNvSpPr txBox="1"/>
          <p:nvPr/>
        </p:nvSpPr>
        <p:spPr>
          <a:xfrm>
            <a:off x="5499325" y="4191575"/>
            <a:ext cx="3584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Slide credit: Ross Girschick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75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1" name="Google Shape;1121;p75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Fast R-CNN: Region of Interest Pooling</a:t>
            </a:r>
            <a:endParaRPr sz="3000"/>
          </a:p>
        </p:txBody>
      </p:sp>
      <p:pic>
        <p:nvPicPr>
          <p:cNvPr id="1122" name="Google Shape;112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39" y="1739899"/>
            <a:ext cx="1359373" cy="1127873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75"/>
          <p:cNvSpPr txBox="1"/>
          <p:nvPr/>
        </p:nvSpPr>
        <p:spPr>
          <a:xfrm>
            <a:off x="188725" y="2971750"/>
            <a:ext cx="1683600" cy="9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Hi-res input image: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x 800 x 600</a:t>
            </a:r>
            <a:br>
              <a:rPr lang="en"/>
            </a:br>
            <a:r>
              <a:rPr lang="en"/>
              <a:t>with region proposal</a:t>
            </a:r>
            <a:endParaRPr/>
          </a:p>
        </p:txBody>
      </p:sp>
      <p:sp>
        <p:nvSpPr>
          <p:cNvPr id="1124" name="Google Shape;1124;p75"/>
          <p:cNvSpPr/>
          <p:nvPr/>
        </p:nvSpPr>
        <p:spPr>
          <a:xfrm>
            <a:off x="539725" y="1767232"/>
            <a:ext cx="806400" cy="10743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75"/>
          <p:cNvSpPr/>
          <p:nvPr/>
        </p:nvSpPr>
        <p:spPr>
          <a:xfrm rot="5400000">
            <a:off x="1705825" y="1944888"/>
            <a:ext cx="1050900" cy="717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75"/>
          <p:cNvSpPr txBox="1"/>
          <p:nvPr/>
        </p:nvSpPr>
        <p:spPr>
          <a:xfrm>
            <a:off x="1512775" y="102067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and Pooling</a:t>
            </a:r>
            <a:endParaRPr/>
          </a:p>
        </p:txBody>
      </p:sp>
      <p:sp>
        <p:nvSpPr>
          <p:cNvPr id="1127" name="Google Shape;1127;p75"/>
          <p:cNvSpPr/>
          <p:nvPr/>
        </p:nvSpPr>
        <p:spPr>
          <a:xfrm>
            <a:off x="2949775" y="1567575"/>
            <a:ext cx="1359300" cy="1317300"/>
          </a:xfrm>
          <a:prstGeom prst="cube">
            <a:avLst>
              <a:gd fmla="val 3632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75"/>
          <p:cNvSpPr txBox="1"/>
          <p:nvPr/>
        </p:nvSpPr>
        <p:spPr>
          <a:xfrm>
            <a:off x="2471725" y="3040125"/>
            <a:ext cx="19080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Hi-res conv features: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 x H x W</a:t>
            </a:r>
            <a:br>
              <a:rPr lang="en"/>
            </a:br>
            <a:r>
              <a:rPr lang="en"/>
              <a:t>with region proposal</a:t>
            </a:r>
            <a:endParaRPr/>
          </a:p>
        </p:txBody>
      </p:sp>
      <p:sp>
        <p:nvSpPr>
          <p:cNvPr id="1129" name="Google Shape;1129;p75"/>
          <p:cNvSpPr/>
          <p:nvPr/>
        </p:nvSpPr>
        <p:spPr>
          <a:xfrm>
            <a:off x="7437575" y="1777904"/>
            <a:ext cx="106500" cy="112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75"/>
          <p:cNvSpPr/>
          <p:nvPr/>
        </p:nvSpPr>
        <p:spPr>
          <a:xfrm>
            <a:off x="7726125" y="1909588"/>
            <a:ext cx="106500" cy="86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75"/>
          <p:cNvSpPr/>
          <p:nvPr/>
        </p:nvSpPr>
        <p:spPr>
          <a:xfrm>
            <a:off x="7976525" y="2057938"/>
            <a:ext cx="106500" cy="54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75"/>
          <p:cNvSpPr txBox="1"/>
          <p:nvPr/>
        </p:nvSpPr>
        <p:spPr>
          <a:xfrm>
            <a:off x="6917625" y="1105638"/>
            <a:ext cx="17235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Fully-connected layers</a:t>
            </a:r>
            <a:endParaRPr/>
          </a:p>
        </p:txBody>
      </p:sp>
      <p:sp>
        <p:nvSpPr>
          <p:cNvPr id="1133" name="Google Shape;1133;p75"/>
          <p:cNvSpPr txBox="1"/>
          <p:nvPr/>
        </p:nvSpPr>
        <p:spPr>
          <a:xfrm>
            <a:off x="6289075" y="3040125"/>
            <a:ext cx="25980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Problem</a:t>
            </a:r>
            <a:r>
              <a:rPr lang="en"/>
              <a:t>: Fully-connected layers expect low-res conv features: C x h x w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76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9" name="Google Shape;1139;p76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Fast R-CNN: Region of Interest Pooling</a:t>
            </a:r>
            <a:endParaRPr sz="3000"/>
          </a:p>
        </p:txBody>
      </p:sp>
      <p:pic>
        <p:nvPicPr>
          <p:cNvPr id="1140" name="Google Shape;114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39" y="1739899"/>
            <a:ext cx="1359373" cy="1127873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p76"/>
          <p:cNvSpPr txBox="1"/>
          <p:nvPr/>
        </p:nvSpPr>
        <p:spPr>
          <a:xfrm>
            <a:off x="188725" y="2971750"/>
            <a:ext cx="1683600" cy="9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Hi-res input image: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x 800 x 600</a:t>
            </a:r>
            <a:br>
              <a:rPr lang="en"/>
            </a:br>
            <a:r>
              <a:rPr lang="en"/>
              <a:t>with region proposal</a:t>
            </a:r>
            <a:endParaRPr/>
          </a:p>
        </p:txBody>
      </p:sp>
      <p:sp>
        <p:nvSpPr>
          <p:cNvPr id="1142" name="Google Shape;1142;p76"/>
          <p:cNvSpPr/>
          <p:nvPr/>
        </p:nvSpPr>
        <p:spPr>
          <a:xfrm>
            <a:off x="539725" y="1767232"/>
            <a:ext cx="806400" cy="10743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76"/>
          <p:cNvSpPr/>
          <p:nvPr/>
        </p:nvSpPr>
        <p:spPr>
          <a:xfrm rot="5400000">
            <a:off x="1705825" y="1944888"/>
            <a:ext cx="1050900" cy="717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76"/>
          <p:cNvSpPr txBox="1"/>
          <p:nvPr/>
        </p:nvSpPr>
        <p:spPr>
          <a:xfrm>
            <a:off x="1512775" y="102067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and Pooling</a:t>
            </a:r>
            <a:endParaRPr/>
          </a:p>
        </p:txBody>
      </p:sp>
      <p:sp>
        <p:nvSpPr>
          <p:cNvPr id="1145" name="Google Shape;1145;p76"/>
          <p:cNvSpPr/>
          <p:nvPr/>
        </p:nvSpPr>
        <p:spPr>
          <a:xfrm>
            <a:off x="2949775" y="1567575"/>
            <a:ext cx="1359300" cy="1317300"/>
          </a:xfrm>
          <a:prstGeom prst="cube">
            <a:avLst>
              <a:gd fmla="val 3632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76"/>
          <p:cNvSpPr txBox="1"/>
          <p:nvPr/>
        </p:nvSpPr>
        <p:spPr>
          <a:xfrm>
            <a:off x="2471725" y="3040125"/>
            <a:ext cx="19080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Hi-res conv features: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 x H x W</a:t>
            </a:r>
            <a:br>
              <a:rPr lang="en"/>
            </a:br>
            <a:r>
              <a:rPr lang="en"/>
              <a:t>with region proposal</a:t>
            </a:r>
            <a:endParaRPr/>
          </a:p>
        </p:txBody>
      </p:sp>
      <p:sp>
        <p:nvSpPr>
          <p:cNvPr id="1147" name="Google Shape;1147;p76"/>
          <p:cNvSpPr/>
          <p:nvPr/>
        </p:nvSpPr>
        <p:spPr>
          <a:xfrm>
            <a:off x="7437575" y="1777904"/>
            <a:ext cx="106500" cy="112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76"/>
          <p:cNvSpPr/>
          <p:nvPr/>
        </p:nvSpPr>
        <p:spPr>
          <a:xfrm>
            <a:off x="7726125" y="1909588"/>
            <a:ext cx="106500" cy="86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76"/>
          <p:cNvSpPr/>
          <p:nvPr/>
        </p:nvSpPr>
        <p:spPr>
          <a:xfrm>
            <a:off x="7976525" y="2057938"/>
            <a:ext cx="106500" cy="54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76"/>
          <p:cNvSpPr txBox="1"/>
          <p:nvPr/>
        </p:nvSpPr>
        <p:spPr>
          <a:xfrm>
            <a:off x="6917625" y="1105638"/>
            <a:ext cx="17235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Fully-connected layers</a:t>
            </a:r>
            <a:endParaRPr/>
          </a:p>
        </p:txBody>
      </p:sp>
      <p:sp>
        <p:nvSpPr>
          <p:cNvPr id="1151" name="Google Shape;1151;p76"/>
          <p:cNvSpPr/>
          <p:nvPr/>
        </p:nvSpPr>
        <p:spPr>
          <a:xfrm>
            <a:off x="3124277" y="2096954"/>
            <a:ext cx="548700" cy="7371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52" name="Google Shape;1152;p76"/>
          <p:cNvCxnSpPr>
            <a:stCxn id="1142" idx="0"/>
            <a:endCxn id="1151" idx="0"/>
          </p:cNvCxnSpPr>
          <p:nvPr/>
        </p:nvCxnSpPr>
        <p:spPr>
          <a:xfrm flipH="1" rot="-5400000">
            <a:off x="2005975" y="704182"/>
            <a:ext cx="329700" cy="2455800"/>
          </a:xfrm>
          <a:prstGeom prst="curvedConnector3">
            <a:avLst>
              <a:gd fmla="val -304772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3" name="Google Shape;1153;p76"/>
          <p:cNvSpPr txBox="1"/>
          <p:nvPr/>
        </p:nvSpPr>
        <p:spPr>
          <a:xfrm>
            <a:off x="3160625" y="725425"/>
            <a:ext cx="23232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region proposal onto conv feature map</a:t>
            </a:r>
            <a:endParaRPr/>
          </a:p>
        </p:txBody>
      </p:sp>
      <p:sp>
        <p:nvSpPr>
          <p:cNvPr id="1154" name="Google Shape;1154;p76"/>
          <p:cNvSpPr txBox="1"/>
          <p:nvPr/>
        </p:nvSpPr>
        <p:spPr>
          <a:xfrm>
            <a:off x="6289075" y="3040125"/>
            <a:ext cx="25980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Problem</a:t>
            </a:r>
            <a:r>
              <a:rPr lang="en"/>
              <a:t>: Fully-connected layers expect low-res conv features: C x h x w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4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Idea #1: Localization as Regression</a:t>
            </a:r>
            <a:endParaRPr sz="3000"/>
          </a:p>
        </p:txBody>
      </p:sp>
      <p:pic>
        <p:nvPicPr>
          <p:cNvPr id="137" name="Google Shape;13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364" y="1700153"/>
            <a:ext cx="2007149" cy="1665296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4"/>
          <p:cNvSpPr txBox="1"/>
          <p:nvPr/>
        </p:nvSpPr>
        <p:spPr>
          <a:xfrm>
            <a:off x="318300" y="1259150"/>
            <a:ext cx="20073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Input</a:t>
            </a:r>
            <a:r>
              <a:rPr lang="en" sz="1800"/>
              <a:t>: image</a:t>
            </a:r>
            <a:endParaRPr sz="1800"/>
          </a:p>
        </p:txBody>
      </p:sp>
      <p:cxnSp>
        <p:nvCxnSpPr>
          <p:cNvPr id="139" name="Google Shape;139;p14"/>
          <p:cNvCxnSpPr/>
          <p:nvPr/>
        </p:nvCxnSpPr>
        <p:spPr>
          <a:xfrm>
            <a:off x="2603925" y="2614400"/>
            <a:ext cx="1275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0" name="Google Shape;140;p14"/>
          <p:cNvSpPr txBox="1"/>
          <p:nvPr/>
        </p:nvSpPr>
        <p:spPr>
          <a:xfrm>
            <a:off x="4157325" y="2100200"/>
            <a:ext cx="2007300" cy="10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Output</a:t>
            </a:r>
            <a:r>
              <a:rPr lang="en" sz="1800"/>
              <a:t>: </a:t>
            </a:r>
            <a:br>
              <a:rPr lang="en" sz="1800"/>
            </a:br>
            <a:r>
              <a:rPr lang="en" sz="1800"/>
              <a:t>Box coordinates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(4 numbers)</a:t>
            </a:r>
            <a:endParaRPr sz="1800"/>
          </a:p>
        </p:txBody>
      </p:sp>
      <p:sp>
        <p:nvSpPr>
          <p:cNvPr id="141" name="Google Shape;141;p14"/>
          <p:cNvSpPr txBox="1"/>
          <p:nvPr/>
        </p:nvSpPr>
        <p:spPr>
          <a:xfrm>
            <a:off x="2504725" y="2056600"/>
            <a:ext cx="13407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Neural Net</a:t>
            </a:r>
            <a:endParaRPr sz="1800"/>
          </a:p>
        </p:txBody>
      </p:sp>
      <p:sp>
        <p:nvSpPr>
          <p:cNvPr id="142" name="Google Shape;142;p14"/>
          <p:cNvSpPr txBox="1"/>
          <p:nvPr/>
        </p:nvSpPr>
        <p:spPr>
          <a:xfrm>
            <a:off x="4211150" y="3217900"/>
            <a:ext cx="20073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Correct output</a:t>
            </a:r>
            <a:r>
              <a:rPr lang="en" sz="1800"/>
              <a:t>:  </a:t>
            </a:r>
            <a:br>
              <a:rPr lang="en" sz="1800"/>
            </a:br>
            <a:r>
              <a:rPr lang="en" sz="1800"/>
              <a:t>box coordinates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(4 numbers)</a:t>
            </a:r>
            <a:endParaRPr sz="1800"/>
          </a:p>
        </p:txBody>
      </p:sp>
      <p:cxnSp>
        <p:nvCxnSpPr>
          <p:cNvPr id="143" name="Google Shape;143;p14"/>
          <p:cNvCxnSpPr>
            <a:stCxn id="142" idx="3"/>
          </p:cNvCxnSpPr>
          <p:nvPr/>
        </p:nvCxnSpPr>
        <p:spPr>
          <a:xfrm flipH="1" rot="10800000">
            <a:off x="6218450" y="3411250"/>
            <a:ext cx="988500" cy="299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" name="Google Shape;144;p14"/>
          <p:cNvCxnSpPr>
            <a:stCxn id="140" idx="3"/>
          </p:cNvCxnSpPr>
          <p:nvPr/>
        </p:nvCxnSpPr>
        <p:spPr>
          <a:xfrm>
            <a:off x="6164625" y="2614400"/>
            <a:ext cx="1029000" cy="504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5" name="Google Shape;145;p14"/>
          <p:cNvSpPr txBox="1"/>
          <p:nvPr/>
        </p:nvSpPr>
        <p:spPr>
          <a:xfrm>
            <a:off x="7260275" y="2907825"/>
            <a:ext cx="16032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Loss</a:t>
            </a:r>
            <a:r>
              <a:rPr lang="en" sz="1800"/>
              <a:t>: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L2 distance</a:t>
            </a:r>
            <a:endParaRPr sz="1800"/>
          </a:p>
        </p:txBody>
      </p:sp>
      <p:sp>
        <p:nvSpPr>
          <p:cNvPr id="146" name="Google Shape;146;p14"/>
          <p:cNvSpPr txBox="1"/>
          <p:nvPr/>
        </p:nvSpPr>
        <p:spPr>
          <a:xfrm>
            <a:off x="163350" y="3742775"/>
            <a:ext cx="26364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Only one object, </a:t>
            </a:r>
            <a:br>
              <a:rPr lang="en" sz="1800"/>
            </a:br>
            <a:r>
              <a:rPr lang="en" sz="1800"/>
              <a:t>simpler than detection</a:t>
            </a:r>
            <a:endParaRPr sz="18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77"/>
          <p:cNvSpPr/>
          <p:nvPr/>
        </p:nvSpPr>
        <p:spPr>
          <a:xfrm>
            <a:off x="2949775" y="1567575"/>
            <a:ext cx="1359300" cy="1317300"/>
          </a:xfrm>
          <a:prstGeom prst="cube">
            <a:avLst>
              <a:gd fmla="val 3632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77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1" name="Google Shape;1161;p77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Fast R-CNN: Region of Interest Pooling</a:t>
            </a:r>
            <a:endParaRPr sz="3000"/>
          </a:p>
        </p:txBody>
      </p:sp>
      <p:pic>
        <p:nvPicPr>
          <p:cNvPr id="1162" name="Google Shape;116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39" y="1739899"/>
            <a:ext cx="1359373" cy="1127873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77"/>
          <p:cNvSpPr txBox="1"/>
          <p:nvPr/>
        </p:nvSpPr>
        <p:spPr>
          <a:xfrm>
            <a:off x="188725" y="2971750"/>
            <a:ext cx="1683600" cy="9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Hi-res input image: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x 800 x 600</a:t>
            </a:r>
            <a:br>
              <a:rPr lang="en"/>
            </a:br>
            <a:r>
              <a:rPr lang="en"/>
              <a:t>with region proposal</a:t>
            </a:r>
            <a:endParaRPr/>
          </a:p>
        </p:txBody>
      </p:sp>
      <p:sp>
        <p:nvSpPr>
          <p:cNvPr id="1164" name="Google Shape;1164;p77"/>
          <p:cNvSpPr/>
          <p:nvPr/>
        </p:nvSpPr>
        <p:spPr>
          <a:xfrm>
            <a:off x="539725" y="1767232"/>
            <a:ext cx="806400" cy="10743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77"/>
          <p:cNvSpPr/>
          <p:nvPr/>
        </p:nvSpPr>
        <p:spPr>
          <a:xfrm rot="5400000">
            <a:off x="1705825" y="1944888"/>
            <a:ext cx="1050900" cy="717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77"/>
          <p:cNvSpPr txBox="1"/>
          <p:nvPr/>
        </p:nvSpPr>
        <p:spPr>
          <a:xfrm>
            <a:off x="1512775" y="102067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and Pooling</a:t>
            </a:r>
            <a:endParaRPr/>
          </a:p>
        </p:txBody>
      </p:sp>
      <p:sp>
        <p:nvSpPr>
          <p:cNvPr id="1167" name="Google Shape;1167;p77"/>
          <p:cNvSpPr txBox="1"/>
          <p:nvPr/>
        </p:nvSpPr>
        <p:spPr>
          <a:xfrm>
            <a:off x="2471725" y="3040125"/>
            <a:ext cx="19080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Hi-res conv features: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 x H x W</a:t>
            </a:r>
            <a:br>
              <a:rPr lang="en"/>
            </a:br>
            <a:r>
              <a:rPr lang="en"/>
              <a:t>with region proposal</a:t>
            </a:r>
            <a:endParaRPr/>
          </a:p>
        </p:txBody>
      </p:sp>
      <p:sp>
        <p:nvSpPr>
          <p:cNvPr id="1168" name="Google Shape;1168;p77"/>
          <p:cNvSpPr/>
          <p:nvPr/>
        </p:nvSpPr>
        <p:spPr>
          <a:xfrm>
            <a:off x="7437575" y="1777904"/>
            <a:ext cx="106500" cy="112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77"/>
          <p:cNvSpPr/>
          <p:nvPr/>
        </p:nvSpPr>
        <p:spPr>
          <a:xfrm>
            <a:off x="7726125" y="1909588"/>
            <a:ext cx="106500" cy="86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77"/>
          <p:cNvSpPr/>
          <p:nvPr/>
        </p:nvSpPr>
        <p:spPr>
          <a:xfrm>
            <a:off x="7976525" y="2057938"/>
            <a:ext cx="106500" cy="54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77"/>
          <p:cNvSpPr txBox="1"/>
          <p:nvPr/>
        </p:nvSpPr>
        <p:spPr>
          <a:xfrm>
            <a:off x="6917625" y="1105638"/>
            <a:ext cx="17235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Fully-connected layers</a:t>
            </a:r>
            <a:endParaRPr/>
          </a:p>
        </p:txBody>
      </p:sp>
      <p:sp>
        <p:nvSpPr>
          <p:cNvPr id="1172" name="Google Shape;1172;p77"/>
          <p:cNvSpPr txBox="1"/>
          <p:nvPr/>
        </p:nvSpPr>
        <p:spPr>
          <a:xfrm>
            <a:off x="6289075" y="3040125"/>
            <a:ext cx="25980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Problem</a:t>
            </a:r>
            <a:r>
              <a:rPr lang="en"/>
              <a:t>: Fully-connected layers expect low-res conv features: C x h x w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73" name="Google Shape;1173;p77"/>
          <p:cNvCxnSpPr/>
          <p:nvPr/>
        </p:nvCxnSpPr>
        <p:spPr>
          <a:xfrm>
            <a:off x="3233802" y="2096954"/>
            <a:ext cx="0" cy="737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4" name="Google Shape;1174;p77"/>
          <p:cNvCxnSpPr/>
          <p:nvPr/>
        </p:nvCxnSpPr>
        <p:spPr>
          <a:xfrm>
            <a:off x="3346952" y="2096954"/>
            <a:ext cx="0" cy="737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5" name="Google Shape;1175;p77"/>
          <p:cNvCxnSpPr/>
          <p:nvPr/>
        </p:nvCxnSpPr>
        <p:spPr>
          <a:xfrm>
            <a:off x="3475827" y="2096954"/>
            <a:ext cx="0" cy="737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6" name="Google Shape;1176;p77"/>
          <p:cNvCxnSpPr/>
          <p:nvPr/>
        </p:nvCxnSpPr>
        <p:spPr>
          <a:xfrm>
            <a:off x="3581102" y="2096954"/>
            <a:ext cx="0" cy="737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7" name="Google Shape;1177;p77"/>
          <p:cNvCxnSpPr/>
          <p:nvPr/>
        </p:nvCxnSpPr>
        <p:spPr>
          <a:xfrm rot="10800000">
            <a:off x="3116350" y="2270155"/>
            <a:ext cx="535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8" name="Google Shape;1178;p77"/>
          <p:cNvCxnSpPr/>
          <p:nvPr/>
        </p:nvCxnSpPr>
        <p:spPr>
          <a:xfrm rot="10800000">
            <a:off x="3116425" y="2441956"/>
            <a:ext cx="535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9" name="Google Shape;1179;p77"/>
          <p:cNvCxnSpPr/>
          <p:nvPr/>
        </p:nvCxnSpPr>
        <p:spPr>
          <a:xfrm rot="10800000">
            <a:off x="3118445" y="2595300"/>
            <a:ext cx="535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0" name="Google Shape;1180;p77"/>
          <p:cNvCxnSpPr/>
          <p:nvPr/>
        </p:nvCxnSpPr>
        <p:spPr>
          <a:xfrm rot="10800000">
            <a:off x="3116420" y="2708450"/>
            <a:ext cx="535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1" name="Google Shape;1181;p77"/>
          <p:cNvCxnSpPr>
            <a:stCxn id="1182" idx="0"/>
            <a:endCxn id="1183" idx="1"/>
          </p:cNvCxnSpPr>
          <p:nvPr/>
        </p:nvCxnSpPr>
        <p:spPr>
          <a:xfrm rot="-5400000">
            <a:off x="3542777" y="1038104"/>
            <a:ext cx="914700" cy="1203000"/>
          </a:xfrm>
          <a:prstGeom prst="curved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3" name="Google Shape;1183;p77"/>
          <p:cNvSpPr txBox="1"/>
          <p:nvPr/>
        </p:nvSpPr>
        <p:spPr>
          <a:xfrm>
            <a:off x="4601575" y="935075"/>
            <a:ext cx="18288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Divide projected region into h x w grid</a:t>
            </a:r>
            <a:endParaRPr/>
          </a:p>
        </p:txBody>
      </p:sp>
      <p:sp>
        <p:nvSpPr>
          <p:cNvPr id="1182" name="Google Shape;1182;p77"/>
          <p:cNvSpPr/>
          <p:nvPr/>
        </p:nvSpPr>
        <p:spPr>
          <a:xfrm>
            <a:off x="3124277" y="2096954"/>
            <a:ext cx="548700" cy="7371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78"/>
          <p:cNvSpPr/>
          <p:nvPr/>
        </p:nvSpPr>
        <p:spPr>
          <a:xfrm>
            <a:off x="2949775" y="1567575"/>
            <a:ext cx="1359300" cy="1317300"/>
          </a:xfrm>
          <a:prstGeom prst="cube">
            <a:avLst>
              <a:gd fmla="val 3632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78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0" name="Google Shape;1190;p78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Fast R-CNN: Region of Interest Pooling</a:t>
            </a:r>
            <a:endParaRPr sz="3000"/>
          </a:p>
        </p:txBody>
      </p:sp>
      <p:pic>
        <p:nvPicPr>
          <p:cNvPr id="1191" name="Google Shape;119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39" y="1739899"/>
            <a:ext cx="1359373" cy="1127873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Google Shape;1192;p78"/>
          <p:cNvSpPr txBox="1"/>
          <p:nvPr/>
        </p:nvSpPr>
        <p:spPr>
          <a:xfrm>
            <a:off x="188725" y="2971750"/>
            <a:ext cx="1683600" cy="9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Hi-res input image: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x 800 x 600</a:t>
            </a:r>
            <a:br>
              <a:rPr lang="en"/>
            </a:br>
            <a:r>
              <a:rPr lang="en"/>
              <a:t>with region proposal</a:t>
            </a:r>
            <a:endParaRPr/>
          </a:p>
        </p:txBody>
      </p:sp>
      <p:sp>
        <p:nvSpPr>
          <p:cNvPr id="1193" name="Google Shape;1193;p78"/>
          <p:cNvSpPr/>
          <p:nvPr/>
        </p:nvSpPr>
        <p:spPr>
          <a:xfrm>
            <a:off x="539725" y="1767232"/>
            <a:ext cx="806400" cy="10743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78"/>
          <p:cNvSpPr/>
          <p:nvPr/>
        </p:nvSpPr>
        <p:spPr>
          <a:xfrm rot="5400000">
            <a:off x="1705825" y="1944888"/>
            <a:ext cx="1050900" cy="717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78"/>
          <p:cNvSpPr txBox="1"/>
          <p:nvPr/>
        </p:nvSpPr>
        <p:spPr>
          <a:xfrm>
            <a:off x="1512775" y="102067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and Pooling</a:t>
            </a:r>
            <a:endParaRPr/>
          </a:p>
        </p:txBody>
      </p:sp>
      <p:sp>
        <p:nvSpPr>
          <p:cNvPr id="1196" name="Google Shape;1196;p78"/>
          <p:cNvSpPr txBox="1"/>
          <p:nvPr/>
        </p:nvSpPr>
        <p:spPr>
          <a:xfrm>
            <a:off x="2471725" y="3040125"/>
            <a:ext cx="19080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Hi-res conv features: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 x H x W</a:t>
            </a:r>
            <a:br>
              <a:rPr lang="en"/>
            </a:br>
            <a:r>
              <a:rPr lang="en"/>
              <a:t>with region proposal</a:t>
            </a:r>
            <a:endParaRPr/>
          </a:p>
        </p:txBody>
      </p:sp>
      <p:sp>
        <p:nvSpPr>
          <p:cNvPr id="1197" name="Google Shape;1197;p78"/>
          <p:cNvSpPr/>
          <p:nvPr/>
        </p:nvSpPr>
        <p:spPr>
          <a:xfrm>
            <a:off x="7437575" y="1777904"/>
            <a:ext cx="106500" cy="112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78"/>
          <p:cNvSpPr/>
          <p:nvPr/>
        </p:nvSpPr>
        <p:spPr>
          <a:xfrm>
            <a:off x="7726125" y="1909588"/>
            <a:ext cx="106500" cy="86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78"/>
          <p:cNvSpPr/>
          <p:nvPr/>
        </p:nvSpPr>
        <p:spPr>
          <a:xfrm>
            <a:off x="7976525" y="2057938"/>
            <a:ext cx="106500" cy="54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78"/>
          <p:cNvSpPr txBox="1"/>
          <p:nvPr/>
        </p:nvSpPr>
        <p:spPr>
          <a:xfrm>
            <a:off x="6917625" y="1105638"/>
            <a:ext cx="17235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Fully-connected layers</a:t>
            </a:r>
            <a:endParaRPr/>
          </a:p>
        </p:txBody>
      </p:sp>
      <p:cxnSp>
        <p:nvCxnSpPr>
          <p:cNvPr id="1201" name="Google Shape;1201;p78"/>
          <p:cNvCxnSpPr/>
          <p:nvPr/>
        </p:nvCxnSpPr>
        <p:spPr>
          <a:xfrm>
            <a:off x="3233802" y="2096954"/>
            <a:ext cx="0" cy="737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2" name="Google Shape;1202;p78"/>
          <p:cNvCxnSpPr/>
          <p:nvPr/>
        </p:nvCxnSpPr>
        <p:spPr>
          <a:xfrm>
            <a:off x="3346952" y="2096954"/>
            <a:ext cx="0" cy="737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3" name="Google Shape;1203;p78"/>
          <p:cNvCxnSpPr/>
          <p:nvPr/>
        </p:nvCxnSpPr>
        <p:spPr>
          <a:xfrm>
            <a:off x="3475827" y="2096954"/>
            <a:ext cx="0" cy="737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4" name="Google Shape;1204;p78"/>
          <p:cNvCxnSpPr/>
          <p:nvPr/>
        </p:nvCxnSpPr>
        <p:spPr>
          <a:xfrm>
            <a:off x="3581102" y="2096954"/>
            <a:ext cx="0" cy="737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5" name="Google Shape;1205;p78"/>
          <p:cNvCxnSpPr/>
          <p:nvPr/>
        </p:nvCxnSpPr>
        <p:spPr>
          <a:xfrm rot="10800000">
            <a:off x="3116350" y="2270155"/>
            <a:ext cx="535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6" name="Google Shape;1206;p78"/>
          <p:cNvCxnSpPr/>
          <p:nvPr/>
        </p:nvCxnSpPr>
        <p:spPr>
          <a:xfrm rot="10800000">
            <a:off x="3116425" y="2441956"/>
            <a:ext cx="535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7" name="Google Shape;1207;p78"/>
          <p:cNvCxnSpPr/>
          <p:nvPr/>
        </p:nvCxnSpPr>
        <p:spPr>
          <a:xfrm rot="10800000">
            <a:off x="3118445" y="2595300"/>
            <a:ext cx="535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8" name="Google Shape;1208;p78"/>
          <p:cNvCxnSpPr/>
          <p:nvPr/>
        </p:nvCxnSpPr>
        <p:spPr>
          <a:xfrm rot="10800000">
            <a:off x="3116420" y="2708450"/>
            <a:ext cx="535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9" name="Google Shape;1209;p78"/>
          <p:cNvSpPr/>
          <p:nvPr/>
        </p:nvSpPr>
        <p:spPr>
          <a:xfrm>
            <a:off x="5140912" y="1707905"/>
            <a:ext cx="1108500" cy="1074300"/>
          </a:xfrm>
          <a:prstGeom prst="cube">
            <a:avLst>
              <a:gd fmla="val 5340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0" name="Google Shape;1210;p78"/>
          <p:cNvCxnSpPr/>
          <p:nvPr/>
        </p:nvCxnSpPr>
        <p:spPr>
          <a:xfrm rot="10800000">
            <a:off x="5141208" y="2383296"/>
            <a:ext cx="535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1" name="Google Shape;1211;p78"/>
          <p:cNvCxnSpPr/>
          <p:nvPr/>
        </p:nvCxnSpPr>
        <p:spPr>
          <a:xfrm rot="10800000">
            <a:off x="5136629" y="2488603"/>
            <a:ext cx="535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2" name="Google Shape;1212;p78"/>
          <p:cNvCxnSpPr/>
          <p:nvPr/>
        </p:nvCxnSpPr>
        <p:spPr>
          <a:xfrm rot="10800000">
            <a:off x="5139900" y="2586060"/>
            <a:ext cx="535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3" name="Google Shape;1213;p78"/>
          <p:cNvCxnSpPr/>
          <p:nvPr/>
        </p:nvCxnSpPr>
        <p:spPr>
          <a:xfrm rot="10800000">
            <a:off x="5143170" y="2683518"/>
            <a:ext cx="535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4" name="Google Shape;1214;p78"/>
          <p:cNvCxnSpPr/>
          <p:nvPr/>
        </p:nvCxnSpPr>
        <p:spPr>
          <a:xfrm rot="-5400000">
            <a:off x="5303099" y="2538315"/>
            <a:ext cx="535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5" name="Google Shape;1215;p78"/>
          <p:cNvCxnSpPr/>
          <p:nvPr/>
        </p:nvCxnSpPr>
        <p:spPr>
          <a:xfrm rot="-5400000">
            <a:off x="5197793" y="2533737"/>
            <a:ext cx="535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6" name="Google Shape;1216;p78"/>
          <p:cNvCxnSpPr/>
          <p:nvPr/>
        </p:nvCxnSpPr>
        <p:spPr>
          <a:xfrm rot="-5400000">
            <a:off x="5100335" y="2537007"/>
            <a:ext cx="535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7" name="Google Shape;1217;p78"/>
          <p:cNvCxnSpPr/>
          <p:nvPr/>
        </p:nvCxnSpPr>
        <p:spPr>
          <a:xfrm rot="-5400000">
            <a:off x="5002877" y="2540278"/>
            <a:ext cx="535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8" name="Google Shape;1218;p78"/>
          <p:cNvSpPr/>
          <p:nvPr/>
        </p:nvSpPr>
        <p:spPr>
          <a:xfrm>
            <a:off x="3124277" y="2096954"/>
            <a:ext cx="548700" cy="7371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78"/>
          <p:cNvSpPr txBox="1"/>
          <p:nvPr/>
        </p:nvSpPr>
        <p:spPr>
          <a:xfrm>
            <a:off x="4309075" y="778100"/>
            <a:ext cx="14616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Max-pool within each grid cell</a:t>
            </a:r>
            <a:endParaRPr/>
          </a:p>
        </p:txBody>
      </p:sp>
      <p:cxnSp>
        <p:nvCxnSpPr>
          <p:cNvPr id="1220" name="Google Shape;1220;p78"/>
          <p:cNvCxnSpPr>
            <a:stCxn id="1221" idx="0"/>
            <a:endCxn id="1219" idx="1"/>
          </p:cNvCxnSpPr>
          <p:nvPr/>
        </p:nvCxnSpPr>
        <p:spPr>
          <a:xfrm rot="-5400000">
            <a:off x="3351925" y="1139900"/>
            <a:ext cx="1003800" cy="910500"/>
          </a:xfrm>
          <a:prstGeom prst="curved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22" name="Google Shape;1222;p78"/>
          <p:cNvCxnSpPr>
            <a:stCxn id="1219" idx="3"/>
            <a:endCxn id="1209" idx="0"/>
          </p:cNvCxnSpPr>
          <p:nvPr/>
        </p:nvCxnSpPr>
        <p:spPr>
          <a:xfrm>
            <a:off x="5770675" y="1093250"/>
            <a:ext cx="211200" cy="614700"/>
          </a:xfrm>
          <a:prstGeom prst="curved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3" name="Google Shape;1223;p78"/>
          <p:cNvSpPr txBox="1"/>
          <p:nvPr/>
        </p:nvSpPr>
        <p:spPr>
          <a:xfrm>
            <a:off x="4480472" y="3030844"/>
            <a:ext cx="19080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RoI conv features: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 x h x w</a:t>
            </a:r>
            <a:br>
              <a:rPr lang="en"/>
            </a:br>
            <a:r>
              <a:rPr lang="en"/>
              <a:t>for region proposal</a:t>
            </a:r>
            <a:endParaRPr/>
          </a:p>
        </p:txBody>
      </p:sp>
      <p:sp>
        <p:nvSpPr>
          <p:cNvPr id="1224" name="Google Shape;1224;p78"/>
          <p:cNvSpPr txBox="1"/>
          <p:nvPr/>
        </p:nvSpPr>
        <p:spPr>
          <a:xfrm>
            <a:off x="6289075" y="3040125"/>
            <a:ext cx="25980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Fully-connected layers expect low-res conv features: </a:t>
            </a:r>
            <a:br>
              <a:rPr lang="en"/>
            </a:br>
            <a:r>
              <a:rPr lang="en"/>
              <a:t>C x h x w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79"/>
          <p:cNvSpPr/>
          <p:nvPr/>
        </p:nvSpPr>
        <p:spPr>
          <a:xfrm>
            <a:off x="2949775" y="1567575"/>
            <a:ext cx="1359300" cy="1317300"/>
          </a:xfrm>
          <a:prstGeom prst="cube">
            <a:avLst>
              <a:gd fmla="val 3632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79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1" name="Google Shape;1231;p79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Fast R-CNN: Region of Interest Pooling</a:t>
            </a:r>
            <a:endParaRPr sz="3000"/>
          </a:p>
        </p:txBody>
      </p:sp>
      <p:pic>
        <p:nvPicPr>
          <p:cNvPr id="1232" name="Google Shape;123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39" y="1739899"/>
            <a:ext cx="1359373" cy="1127873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Google Shape;1233;p79"/>
          <p:cNvSpPr txBox="1"/>
          <p:nvPr/>
        </p:nvSpPr>
        <p:spPr>
          <a:xfrm>
            <a:off x="188725" y="2971750"/>
            <a:ext cx="1683600" cy="9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Hi-res input image: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x 800 x 600</a:t>
            </a:r>
            <a:br>
              <a:rPr lang="en"/>
            </a:br>
            <a:r>
              <a:rPr lang="en"/>
              <a:t>with region proposal</a:t>
            </a:r>
            <a:endParaRPr/>
          </a:p>
        </p:txBody>
      </p:sp>
      <p:sp>
        <p:nvSpPr>
          <p:cNvPr id="1234" name="Google Shape;1234;p79"/>
          <p:cNvSpPr/>
          <p:nvPr/>
        </p:nvSpPr>
        <p:spPr>
          <a:xfrm>
            <a:off x="539725" y="1767232"/>
            <a:ext cx="806400" cy="10743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79"/>
          <p:cNvSpPr/>
          <p:nvPr/>
        </p:nvSpPr>
        <p:spPr>
          <a:xfrm rot="5400000">
            <a:off x="1705825" y="1944888"/>
            <a:ext cx="1050900" cy="717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79"/>
          <p:cNvSpPr txBox="1"/>
          <p:nvPr/>
        </p:nvSpPr>
        <p:spPr>
          <a:xfrm>
            <a:off x="1512775" y="102067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and Pooling</a:t>
            </a:r>
            <a:endParaRPr/>
          </a:p>
        </p:txBody>
      </p:sp>
      <p:sp>
        <p:nvSpPr>
          <p:cNvPr id="1237" name="Google Shape;1237;p79"/>
          <p:cNvSpPr txBox="1"/>
          <p:nvPr/>
        </p:nvSpPr>
        <p:spPr>
          <a:xfrm>
            <a:off x="2471725" y="3040125"/>
            <a:ext cx="19080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Hi-res conv features: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 x H x W</a:t>
            </a:r>
            <a:br>
              <a:rPr lang="en"/>
            </a:br>
            <a:r>
              <a:rPr lang="en"/>
              <a:t>with region proposal</a:t>
            </a:r>
            <a:endParaRPr/>
          </a:p>
        </p:txBody>
      </p:sp>
      <p:sp>
        <p:nvSpPr>
          <p:cNvPr id="1238" name="Google Shape;1238;p79"/>
          <p:cNvSpPr/>
          <p:nvPr/>
        </p:nvSpPr>
        <p:spPr>
          <a:xfrm>
            <a:off x="7437575" y="1777904"/>
            <a:ext cx="106500" cy="112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79"/>
          <p:cNvSpPr/>
          <p:nvPr/>
        </p:nvSpPr>
        <p:spPr>
          <a:xfrm>
            <a:off x="7726125" y="1909588"/>
            <a:ext cx="106500" cy="86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79"/>
          <p:cNvSpPr/>
          <p:nvPr/>
        </p:nvSpPr>
        <p:spPr>
          <a:xfrm>
            <a:off x="7976525" y="2057938"/>
            <a:ext cx="106500" cy="54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79"/>
          <p:cNvSpPr txBox="1"/>
          <p:nvPr/>
        </p:nvSpPr>
        <p:spPr>
          <a:xfrm>
            <a:off x="6917625" y="1105638"/>
            <a:ext cx="17235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Fully-connected layers</a:t>
            </a:r>
            <a:endParaRPr/>
          </a:p>
        </p:txBody>
      </p:sp>
      <p:cxnSp>
        <p:nvCxnSpPr>
          <p:cNvPr id="1242" name="Google Shape;1242;p79"/>
          <p:cNvCxnSpPr/>
          <p:nvPr/>
        </p:nvCxnSpPr>
        <p:spPr>
          <a:xfrm>
            <a:off x="3233802" y="2096954"/>
            <a:ext cx="0" cy="737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3" name="Google Shape;1243;p79"/>
          <p:cNvCxnSpPr/>
          <p:nvPr/>
        </p:nvCxnSpPr>
        <p:spPr>
          <a:xfrm>
            <a:off x="3346952" y="2096954"/>
            <a:ext cx="0" cy="737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4" name="Google Shape;1244;p79"/>
          <p:cNvCxnSpPr/>
          <p:nvPr/>
        </p:nvCxnSpPr>
        <p:spPr>
          <a:xfrm>
            <a:off x="3475827" y="2096954"/>
            <a:ext cx="0" cy="737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5" name="Google Shape;1245;p79"/>
          <p:cNvCxnSpPr/>
          <p:nvPr/>
        </p:nvCxnSpPr>
        <p:spPr>
          <a:xfrm>
            <a:off x="3581102" y="2096954"/>
            <a:ext cx="0" cy="737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6" name="Google Shape;1246;p79"/>
          <p:cNvCxnSpPr/>
          <p:nvPr/>
        </p:nvCxnSpPr>
        <p:spPr>
          <a:xfrm rot="10800000">
            <a:off x="3116350" y="2270155"/>
            <a:ext cx="535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7" name="Google Shape;1247;p79"/>
          <p:cNvCxnSpPr/>
          <p:nvPr/>
        </p:nvCxnSpPr>
        <p:spPr>
          <a:xfrm rot="10800000">
            <a:off x="3116425" y="2441956"/>
            <a:ext cx="535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8" name="Google Shape;1248;p79"/>
          <p:cNvCxnSpPr/>
          <p:nvPr/>
        </p:nvCxnSpPr>
        <p:spPr>
          <a:xfrm rot="10800000">
            <a:off x="3118445" y="2595300"/>
            <a:ext cx="535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9" name="Google Shape;1249;p79"/>
          <p:cNvCxnSpPr/>
          <p:nvPr/>
        </p:nvCxnSpPr>
        <p:spPr>
          <a:xfrm rot="10800000">
            <a:off x="3116420" y="2708450"/>
            <a:ext cx="535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0" name="Google Shape;1250;p79"/>
          <p:cNvSpPr/>
          <p:nvPr/>
        </p:nvSpPr>
        <p:spPr>
          <a:xfrm>
            <a:off x="5140912" y="1707905"/>
            <a:ext cx="1108500" cy="1074300"/>
          </a:xfrm>
          <a:prstGeom prst="cube">
            <a:avLst>
              <a:gd fmla="val 5340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1" name="Google Shape;1251;p79"/>
          <p:cNvCxnSpPr/>
          <p:nvPr/>
        </p:nvCxnSpPr>
        <p:spPr>
          <a:xfrm rot="10800000">
            <a:off x="5141208" y="2383296"/>
            <a:ext cx="535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2" name="Google Shape;1252;p79"/>
          <p:cNvCxnSpPr/>
          <p:nvPr/>
        </p:nvCxnSpPr>
        <p:spPr>
          <a:xfrm rot="10800000">
            <a:off x="5136629" y="2488603"/>
            <a:ext cx="535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3" name="Google Shape;1253;p79"/>
          <p:cNvCxnSpPr/>
          <p:nvPr/>
        </p:nvCxnSpPr>
        <p:spPr>
          <a:xfrm rot="10800000">
            <a:off x="5139900" y="2586060"/>
            <a:ext cx="535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4" name="Google Shape;1254;p79"/>
          <p:cNvCxnSpPr/>
          <p:nvPr/>
        </p:nvCxnSpPr>
        <p:spPr>
          <a:xfrm rot="10800000">
            <a:off x="5143170" y="2683518"/>
            <a:ext cx="535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5" name="Google Shape;1255;p79"/>
          <p:cNvCxnSpPr/>
          <p:nvPr/>
        </p:nvCxnSpPr>
        <p:spPr>
          <a:xfrm rot="-5400000">
            <a:off x="5303099" y="2538315"/>
            <a:ext cx="535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6" name="Google Shape;1256;p79"/>
          <p:cNvCxnSpPr/>
          <p:nvPr/>
        </p:nvCxnSpPr>
        <p:spPr>
          <a:xfrm rot="-5400000">
            <a:off x="5197793" y="2533737"/>
            <a:ext cx="535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7" name="Google Shape;1257;p79"/>
          <p:cNvCxnSpPr/>
          <p:nvPr/>
        </p:nvCxnSpPr>
        <p:spPr>
          <a:xfrm rot="-5400000">
            <a:off x="5100335" y="2537007"/>
            <a:ext cx="535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8" name="Google Shape;1258;p79"/>
          <p:cNvCxnSpPr/>
          <p:nvPr/>
        </p:nvCxnSpPr>
        <p:spPr>
          <a:xfrm rot="-5400000">
            <a:off x="5002877" y="2540278"/>
            <a:ext cx="535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9" name="Google Shape;1259;p79"/>
          <p:cNvSpPr/>
          <p:nvPr/>
        </p:nvSpPr>
        <p:spPr>
          <a:xfrm>
            <a:off x="3124277" y="2096954"/>
            <a:ext cx="548700" cy="7371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79"/>
          <p:cNvSpPr txBox="1"/>
          <p:nvPr/>
        </p:nvSpPr>
        <p:spPr>
          <a:xfrm>
            <a:off x="4309075" y="778100"/>
            <a:ext cx="19800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back propagate similar to max pooling</a:t>
            </a:r>
            <a:endParaRPr/>
          </a:p>
        </p:txBody>
      </p:sp>
      <p:cxnSp>
        <p:nvCxnSpPr>
          <p:cNvPr id="1261" name="Google Shape;1261;p79"/>
          <p:cNvCxnSpPr>
            <a:stCxn id="1262" idx="0"/>
            <a:endCxn id="1260" idx="1"/>
          </p:cNvCxnSpPr>
          <p:nvPr/>
        </p:nvCxnSpPr>
        <p:spPr>
          <a:xfrm rot="-5400000">
            <a:off x="3351925" y="1139900"/>
            <a:ext cx="1003800" cy="910500"/>
          </a:xfrm>
          <a:prstGeom prst="curved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63" name="Google Shape;1263;p79"/>
          <p:cNvCxnSpPr>
            <a:stCxn id="1260" idx="3"/>
            <a:endCxn id="1250" idx="0"/>
          </p:cNvCxnSpPr>
          <p:nvPr/>
        </p:nvCxnSpPr>
        <p:spPr>
          <a:xfrm flipH="1">
            <a:off x="5981875" y="1093250"/>
            <a:ext cx="307200" cy="614700"/>
          </a:xfrm>
          <a:prstGeom prst="curvedConnector4">
            <a:avLst>
              <a:gd fmla="val -77515" name="adj1"/>
              <a:gd fmla="val 75631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264" name="Google Shape;1264;p79"/>
          <p:cNvSpPr txBox="1"/>
          <p:nvPr/>
        </p:nvSpPr>
        <p:spPr>
          <a:xfrm>
            <a:off x="4480472" y="3030844"/>
            <a:ext cx="19080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RoI conv features: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 x h x w</a:t>
            </a:r>
            <a:br>
              <a:rPr lang="en"/>
            </a:br>
            <a:r>
              <a:rPr lang="en"/>
              <a:t>for region proposal</a:t>
            </a:r>
            <a:endParaRPr/>
          </a:p>
        </p:txBody>
      </p:sp>
      <p:sp>
        <p:nvSpPr>
          <p:cNvPr id="1265" name="Google Shape;1265;p79"/>
          <p:cNvSpPr txBox="1"/>
          <p:nvPr/>
        </p:nvSpPr>
        <p:spPr>
          <a:xfrm>
            <a:off x="6289075" y="3040125"/>
            <a:ext cx="25980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Fully-connected layers expect low-res conv features: </a:t>
            </a:r>
            <a:br>
              <a:rPr lang="en"/>
            </a:br>
            <a:r>
              <a:rPr lang="en"/>
              <a:t>C x h x w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80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1" name="Google Shape;1271;p80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Fast R-CNN Results</a:t>
            </a:r>
            <a:endParaRPr sz="3000"/>
          </a:p>
        </p:txBody>
      </p:sp>
      <p:graphicFrame>
        <p:nvGraphicFramePr>
          <p:cNvPr id="1272" name="Google Shape;1272;p80"/>
          <p:cNvGraphicFramePr/>
          <p:nvPr/>
        </p:nvGraphicFramePr>
        <p:xfrm>
          <a:off x="1181100" y="141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{9CDE9E2B-9F03-405D-A023-0AF4441CB727}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R-CNN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Fast R-CNN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Training Time: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84 hours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9.5 hours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(Speedup)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1x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8.8x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273" name="Google Shape;1273;p80"/>
          <p:cNvSpPr txBox="1"/>
          <p:nvPr/>
        </p:nvSpPr>
        <p:spPr>
          <a:xfrm>
            <a:off x="2571675" y="4244225"/>
            <a:ext cx="438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Using VGG-16 CNN on Pascal VOC 2007 dataset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74" name="Google Shape;1274;p80"/>
          <p:cNvSpPr txBox="1"/>
          <p:nvPr/>
        </p:nvSpPr>
        <p:spPr>
          <a:xfrm>
            <a:off x="80575" y="2112400"/>
            <a:ext cx="10440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Faster!</a:t>
            </a:r>
            <a:endParaRPr sz="18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81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0" name="Google Shape;1280;p81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Fast R-CNN Results</a:t>
            </a:r>
            <a:endParaRPr sz="3000"/>
          </a:p>
        </p:txBody>
      </p:sp>
      <p:graphicFrame>
        <p:nvGraphicFramePr>
          <p:cNvPr id="1281" name="Google Shape;1281;p81"/>
          <p:cNvGraphicFramePr/>
          <p:nvPr/>
        </p:nvGraphicFramePr>
        <p:xfrm>
          <a:off x="1181100" y="141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{9CDE9E2B-9F03-405D-A023-0AF4441CB727}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R-CNN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Fast R-CNN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Training Time: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84 hours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9.5 hours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(Speedup)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1x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8.8x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Test time per image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47 seconds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0.32 seconds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(Speedup)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1x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146x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282" name="Google Shape;1282;p81"/>
          <p:cNvSpPr txBox="1"/>
          <p:nvPr/>
        </p:nvSpPr>
        <p:spPr>
          <a:xfrm>
            <a:off x="2571675" y="4244225"/>
            <a:ext cx="438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Using VGG-16 CNN on Pascal VOC 2007 dataset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83" name="Google Shape;1283;p81"/>
          <p:cNvSpPr txBox="1"/>
          <p:nvPr/>
        </p:nvSpPr>
        <p:spPr>
          <a:xfrm>
            <a:off x="80575" y="2112400"/>
            <a:ext cx="10440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Faster!</a:t>
            </a:r>
            <a:endParaRPr sz="1800"/>
          </a:p>
        </p:txBody>
      </p:sp>
      <p:sp>
        <p:nvSpPr>
          <p:cNvPr id="1284" name="Google Shape;1284;p81"/>
          <p:cNvSpPr txBox="1"/>
          <p:nvPr/>
        </p:nvSpPr>
        <p:spPr>
          <a:xfrm>
            <a:off x="80575" y="3002600"/>
            <a:ext cx="11460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FASTER!</a:t>
            </a:r>
            <a:endParaRPr sz="18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82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0" name="Google Shape;1290;p82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Fast R-CNN Results</a:t>
            </a:r>
            <a:endParaRPr sz="3000"/>
          </a:p>
        </p:txBody>
      </p:sp>
      <p:graphicFrame>
        <p:nvGraphicFramePr>
          <p:cNvPr id="1291" name="Google Shape;1291;p82"/>
          <p:cNvGraphicFramePr/>
          <p:nvPr/>
        </p:nvGraphicFramePr>
        <p:xfrm>
          <a:off x="1181100" y="141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{9CDE9E2B-9F03-405D-A023-0AF4441CB727}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R-CNN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Fast R-CNN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Training Time: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84 hours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9.5 hours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(Speedup)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1x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8.8x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Test time per image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47 seconds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0.32 seconds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(Speedup)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1x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146x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mAP (VOC 2007)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66.0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66.9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292" name="Google Shape;1292;p82"/>
          <p:cNvSpPr txBox="1"/>
          <p:nvPr/>
        </p:nvSpPr>
        <p:spPr>
          <a:xfrm>
            <a:off x="2571675" y="4244225"/>
            <a:ext cx="438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Using VGG-16 CNN on Pascal VOC 2007 dataset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93" name="Google Shape;1293;p82"/>
          <p:cNvSpPr txBox="1"/>
          <p:nvPr/>
        </p:nvSpPr>
        <p:spPr>
          <a:xfrm>
            <a:off x="80575" y="2112400"/>
            <a:ext cx="10440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Faster!</a:t>
            </a:r>
            <a:endParaRPr sz="1800"/>
          </a:p>
        </p:txBody>
      </p:sp>
      <p:sp>
        <p:nvSpPr>
          <p:cNvPr id="1294" name="Google Shape;1294;p82"/>
          <p:cNvSpPr txBox="1"/>
          <p:nvPr/>
        </p:nvSpPr>
        <p:spPr>
          <a:xfrm>
            <a:off x="80575" y="3002600"/>
            <a:ext cx="11460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FASTER!</a:t>
            </a:r>
            <a:endParaRPr sz="1800"/>
          </a:p>
        </p:txBody>
      </p:sp>
      <p:sp>
        <p:nvSpPr>
          <p:cNvPr id="1295" name="Google Shape;1295;p82"/>
          <p:cNvSpPr txBox="1"/>
          <p:nvPr/>
        </p:nvSpPr>
        <p:spPr>
          <a:xfrm>
            <a:off x="0" y="3734500"/>
            <a:ext cx="11460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Better!</a:t>
            </a:r>
            <a:endParaRPr sz="18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83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1" name="Google Shape;1301;p83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Fast R-CNN Problem:</a:t>
            </a:r>
            <a:endParaRPr sz="3000"/>
          </a:p>
        </p:txBody>
      </p:sp>
      <p:graphicFrame>
        <p:nvGraphicFramePr>
          <p:cNvPr id="1302" name="Google Shape;1302;p83"/>
          <p:cNvGraphicFramePr/>
          <p:nvPr/>
        </p:nvGraphicFramePr>
        <p:xfrm>
          <a:off x="952500" y="1487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{9CDE9E2B-9F03-405D-A023-0AF4441CB727}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R-CNN</a:t>
                      </a:r>
                      <a:endParaRPr b="1"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Fast R-CNN</a:t>
                      </a:r>
                      <a:endParaRPr b="1" sz="1800"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Test time per image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47 seconds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0.32 seconds</a:t>
                      </a:r>
                      <a:endParaRPr b="1" sz="1800"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(Speedup)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1x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146x</a:t>
                      </a:r>
                      <a:endParaRPr b="1" sz="1800"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Test time per image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with Selective Search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50 seconds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2 seconds</a:t>
                      </a:r>
                      <a:endParaRPr b="1" sz="1800"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(Speedup)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1x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25x</a:t>
                      </a:r>
                      <a:endParaRPr b="1" sz="18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303" name="Google Shape;1303;p83"/>
          <p:cNvSpPr txBox="1"/>
          <p:nvPr/>
        </p:nvSpPr>
        <p:spPr>
          <a:xfrm>
            <a:off x="1125175" y="700250"/>
            <a:ext cx="5926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Test-time speeds don’t include region proposals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84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9" name="Google Shape;1309;p84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Fast R-CNN </a:t>
            </a:r>
            <a:r>
              <a:rPr lang="en" sz="3000" strike="sngStrike"/>
              <a:t>Problem</a:t>
            </a:r>
            <a:r>
              <a:rPr lang="en" sz="3000"/>
              <a:t> Solution:</a:t>
            </a:r>
            <a:endParaRPr sz="3000"/>
          </a:p>
        </p:txBody>
      </p:sp>
      <p:graphicFrame>
        <p:nvGraphicFramePr>
          <p:cNvPr id="1310" name="Google Shape;1310;p84"/>
          <p:cNvGraphicFramePr/>
          <p:nvPr/>
        </p:nvGraphicFramePr>
        <p:xfrm>
          <a:off x="952500" y="1487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{9CDE9E2B-9F03-405D-A023-0AF4441CB727}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R-CNN</a:t>
                      </a:r>
                      <a:endParaRPr b="1"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Fast R-CNN</a:t>
                      </a:r>
                      <a:endParaRPr b="1" sz="1800"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Test time per image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47 seconds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0.32 seconds</a:t>
                      </a:r>
                      <a:endParaRPr b="1" sz="1800"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(Speedup)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1x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146x</a:t>
                      </a:r>
                      <a:endParaRPr b="1" sz="1800"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Test time per image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with Selective Search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50 seconds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2 seconds</a:t>
                      </a:r>
                      <a:endParaRPr b="1" sz="1800"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(Speedup)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1x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25x</a:t>
                      </a:r>
                      <a:endParaRPr b="1" sz="18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311" name="Google Shape;1311;p84"/>
          <p:cNvSpPr txBox="1"/>
          <p:nvPr/>
        </p:nvSpPr>
        <p:spPr>
          <a:xfrm>
            <a:off x="1125175" y="700250"/>
            <a:ext cx="59268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Test-time speeds don’t include region proposals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Just make the CNN do region proposals too!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85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7" name="Google Shape;1317;p85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Faster R-CNN:</a:t>
            </a:r>
            <a:endParaRPr sz="3000"/>
          </a:p>
        </p:txBody>
      </p:sp>
      <p:pic>
        <p:nvPicPr>
          <p:cNvPr id="1318" name="Google Shape;131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124" y="778074"/>
            <a:ext cx="3399926" cy="3701677"/>
          </a:xfrm>
          <a:prstGeom prst="rect">
            <a:avLst/>
          </a:prstGeom>
          <a:noFill/>
          <a:ln>
            <a:noFill/>
          </a:ln>
        </p:spPr>
      </p:pic>
      <p:sp>
        <p:nvSpPr>
          <p:cNvPr id="1319" name="Google Shape;1319;p85"/>
          <p:cNvSpPr/>
          <p:nvPr/>
        </p:nvSpPr>
        <p:spPr>
          <a:xfrm>
            <a:off x="3761750" y="574025"/>
            <a:ext cx="847800" cy="41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85"/>
          <p:cNvSpPr txBox="1"/>
          <p:nvPr/>
        </p:nvSpPr>
        <p:spPr>
          <a:xfrm>
            <a:off x="5144125" y="303875"/>
            <a:ext cx="37047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Insert a </a:t>
            </a:r>
            <a:r>
              <a:rPr b="1" lang="en" sz="1800"/>
              <a:t>Region Proposal Network (RPN)</a:t>
            </a:r>
            <a:r>
              <a:rPr lang="en" sz="1800"/>
              <a:t> after the last convolutional layer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RPN trained to produce region proposals directly; no need for external region proposals!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After RPN, use RoI Pooling and an upstream classifier and bbox regressor just like Fast R-CNN</a:t>
            </a:r>
            <a:endParaRPr sz="1800"/>
          </a:p>
        </p:txBody>
      </p:sp>
      <p:sp>
        <p:nvSpPr>
          <p:cNvPr id="1321" name="Google Shape;1321;p85"/>
          <p:cNvSpPr txBox="1"/>
          <p:nvPr/>
        </p:nvSpPr>
        <p:spPr>
          <a:xfrm>
            <a:off x="4915525" y="3878425"/>
            <a:ext cx="41757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Ren et al,</a:t>
            </a:r>
            <a:r>
              <a:rPr lang="en" sz="1100">
                <a:solidFill>
                  <a:schemeClr val="dk1"/>
                </a:solidFill>
              </a:rPr>
              <a:t> “Faster R-CNN: Towards Real-Time Object Detection with Region Proposal Networks”, NIPS 2015</a:t>
            </a:r>
            <a:br>
              <a:rPr lang="en" sz="1100">
                <a:solidFill>
                  <a:schemeClr val="dk1"/>
                </a:solidFill>
              </a:rPr>
            </a:b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Slide credit: Ross Girschick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86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7" name="Google Shape;1327;p86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Faster R-CNN: Region Proposal Network</a:t>
            </a:r>
            <a:endParaRPr sz="3000"/>
          </a:p>
        </p:txBody>
      </p:sp>
      <p:pic>
        <p:nvPicPr>
          <p:cNvPr id="1328" name="Google Shape;132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3325" y="752375"/>
            <a:ext cx="3307175" cy="345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9" name="Google Shape;1329;p86"/>
          <p:cNvSpPr txBox="1"/>
          <p:nvPr/>
        </p:nvSpPr>
        <p:spPr>
          <a:xfrm>
            <a:off x="386700" y="746700"/>
            <a:ext cx="4442400" cy="3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a small window on the feature map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Build a small network for: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• classifying object or not-object, 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regressing bbox locations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Position of the sliding window provides localization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information with reference to the 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Box regression provides finer localization information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with reference to this sliding window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86"/>
          <p:cNvSpPr txBox="1"/>
          <p:nvPr/>
        </p:nvSpPr>
        <p:spPr>
          <a:xfrm>
            <a:off x="7207400" y="2267850"/>
            <a:ext cx="1028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x 1 conv</a:t>
            </a:r>
            <a:endParaRPr/>
          </a:p>
        </p:txBody>
      </p:sp>
      <p:sp>
        <p:nvSpPr>
          <p:cNvPr id="1331" name="Google Shape;1331;p86"/>
          <p:cNvSpPr txBox="1"/>
          <p:nvPr/>
        </p:nvSpPr>
        <p:spPr>
          <a:xfrm>
            <a:off x="7767950" y="1596100"/>
            <a:ext cx="1028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x 1 conv</a:t>
            </a:r>
            <a:endParaRPr/>
          </a:p>
        </p:txBody>
      </p:sp>
      <p:sp>
        <p:nvSpPr>
          <p:cNvPr id="1332" name="Google Shape;1332;p86"/>
          <p:cNvSpPr txBox="1"/>
          <p:nvPr/>
        </p:nvSpPr>
        <p:spPr>
          <a:xfrm>
            <a:off x="5094725" y="1596100"/>
            <a:ext cx="1028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x 1 conv</a:t>
            </a:r>
            <a:endParaRPr/>
          </a:p>
        </p:txBody>
      </p:sp>
      <p:sp>
        <p:nvSpPr>
          <p:cNvPr id="1333" name="Google Shape;1333;p86"/>
          <p:cNvSpPr txBox="1"/>
          <p:nvPr/>
        </p:nvSpPr>
        <p:spPr>
          <a:xfrm>
            <a:off x="0" y="4275200"/>
            <a:ext cx="4175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Slide credit: Kaiming He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15"/>
          <p:cNvSpPr txBox="1"/>
          <p:nvPr/>
        </p:nvSpPr>
        <p:spPr>
          <a:xfrm>
            <a:off x="120875" y="69950"/>
            <a:ext cx="89118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Simple Recipe for Classification + Localization</a:t>
            </a:r>
            <a:endParaRPr sz="3000"/>
          </a:p>
        </p:txBody>
      </p:sp>
      <p:sp>
        <p:nvSpPr>
          <p:cNvPr id="153" name="Google Shape;153;p15"/>
          <p:cNvSpPr txBox="1"/>
          <p:nvPr/>
        </p:nvSpPr>
        <p:spPr>
          <a:xfrm>
            <a:off x="304625" y="647075"/>
            <a:ext cx="8452500" cy="8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Step 1</a:t>
            </a:r>
            <a:r>
              <a:rPr lang="en" sz="1800"/>
              <a:t>: Train (or download) a classification model (AlexNet, VGG, GoogLeNet)</a:t>
            </a:r>
            <a:endParaRPr sz="1800"/>
          </a:p>
        </p:txBody>
      </p:sp>
      <p:pic>
        <p:nvPicPr>
          <p:cNvPr id="154" name="Google Shape;15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75" y="2838222"/>
            <a:ext cx="1494902" cy="12402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5"/>
          <p:cNvSpPr/>
          <p:nvPr/>
        </p:nvSpPr>
        <p:spPr>
          <a:xfrm rot="5400000">
            <a:off x="1842000" y="3099425"/>
            <a:ext cx="1050900" cy="717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5"/>
          <p:cNvSpPr/>
          <p:nvPr/>
        </p:nvSpPr>
        <p:spPr>
          <a:xfrm>
            <a:off x="3079224" y="3258874"/>
            <a:ext cx="863700" cy="393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5"/>
          <p:cNvSpPr/>
          <p:nvPr/>
        </p:nvSpPr>
        <p:spPr>
          <a:xfrm>
            <a:off x="4345075" y="3029125"/>
            <a:ext cx="106500" cy="86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5"/>
          <p:cNvSpPr/>
          <p:nvPr/>
        </p:nvSpPr>
        <p:spPr>
          <a:xfrm>
            <a:off x="4641475" y="3028975"/>
            <a:ext cx="106500" cy="86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5"/>
          <p:cNvSpPr/>
          <p:nvPr/>
        </p:nvSpPr>
        <p:spPr>
          <a:xfrm>
            <a:off x="4891875" y="3177325"/>
            <a:ext cx="106500" cy="54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5"/>
          <p:cNvSpPr txBox="1"/>
          <p:nvPr/>
        </p:nvSpPr>
        <p:spPr>
          <a:xfrm>
            <a:off x="172725" y="4122325"/>
            <a:ext cx="15762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</a:t>
            </a:r>
            <a:endParaRPr/>
          </a:p>
        </p:txBody>
      </p:sp>
      <p:sp>
        <p:nvSpPr>
          <p:cNvPr id="161" name="Google Shape;161;p15"/>
          <p:cNvSpPr txBox="1"/>
          <p:nvPr/>
        </p:nvSpPr>
        <p:spPr>
          <a:xfrm>
            <a:off x="1648950" y="224752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and Pooling</a:t>
            </a:r>
            <a:endParaRPr/>
          </a:p>
        </p:txBody>
      </p:sp>
      <p:sp>
        <p:nvSpPr>
          <p:cNvPr id="162" name="Google Shape;162;p15"/>
          <p:cNvSpPr txBox="1"/>
          <p:nvPr/>
        </p:nvSpPr>
        <p:spPr>
          <a:xfrm>
            <a:off x="2792574" y="3823050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conv feature map</a:t>
            </a:r>
            <a:endParaRPr/>
          </a:p>
        </p:txBody>
      </p:sp>
      <p:sp>
        <p:nvSpPr>
          <p:cNvPr id="163" name="Google Shape;163;p15"/>
          <p:cNvSpPr txBox="1"/>
          <p:nvPr/>
        </p:nvSpPr>
        <p:spPr>
          <a:xfrm>
            <a:off x="3813025" y="2389200"/>
            <a:ext cx="17235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Fully-connected layers</a:t>
            </a:r>
            <a:endParaRPr/>
          </a:p>
        </p:txBody>
      </p:sp>
      <p:sp>
        <p:nvSpPr>
          <p:cNvPr id="164" name="Google Shape;164;p15"/>
          <p:cNvSpPr/>
          <p:nvPr/>
        </p:nvSpPr>
        <p:spPr>
          <a:xfrm>
            <a:off x="5418725" y="3051625"/>
            <a:ext cx="106500" cy="90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5"/>
          <p:cNvSpPr txBox="1"/>
          <p:nvPr/>
        </p:nvSpPr>
        <p:spPr>
          <a:xfrm>
            <a:off x="4753475" y="3939925"/>
            <a:ext cx="1437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scores</a:t>
            </a:r>
            <a:endParaRPr/>
          </a:p>
        </p:txBody>
      </p:sp>
      <p:cxnSp>
        <p:nvCxnSpPr>
          <p:cNvPr id="166" name="Google Shape;166;p15"/>
          <p:cNvCxnSpPr>
            <a:stCxn id="154" idx="3"/>
            <a:endCxn id="155" idx="2"/>
          </p:cNvCxnSpPr>
          <p:nvPr/>
        </p:nvCxnSpPr>
        <p:spPr>
          <a:xfrm>
            <a:off x="1708277" y="3458371"/>
            <a:ext cx="300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" name="Google Shape;167;p15"/>
          <p:cNvCxnSpPr/>
          <p:nvPr/>
        </p:nvCxnSpPr>
        <p:spPr>
          <a:xfrm>
            <a:off x="2726400" y="3501324"/>
            <a:ext cx="326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Google Shape;168;p15"/>
          <p:cNvCxnSpPr/>
          <p:nvPr/>
        </p:nvCxnSpPr>
        <p:spPr>
          <a:xfrm>
            <a:off x="3970675" y="3458374"/>
            <a:ext cx="326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Google Shape;169;p15"/>
          <p:cNvCxnSpPr/>
          <p:nvPr/>
        </p:nvCxnSpPr>
        <p:spPr>
          <a:xfrm>
            <a:off x="5047450" y="3458374"/>
            <a:ext cx="326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" name="Google Shape;170;p15"/>
          <p:cNvCxnSpPr/>
          <p:nvPr/>
        </p:nvCxnSpPr>
        <p:spPr>
          <a:xfrm>
            <a:off x="5711900" y="3450774"/>
            <a:ext cx="326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" name="Google Shape;171;p15"/>
          <p:cNvSpPr txBox="1"/>
          <p:nvPr/>
        </p:nvSpPr>
        <p:spPr>
          <a:xfrm>
            <a:off x="6070250" y="3253975"/>
            <a:ext cx="1372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loss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87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39" name="Google Shape;133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8350" y="1010425"/>
            <a:ext cx="4588475" cy="31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0" name="Google Shape;1340;p87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Faster R-CNN: Region Proposal Network</a:t>
            </a:r>
            <a:endParaRPr sz="3000"/>
          </a:p>
        </p:txBody>
      </p:sp>
      <p:sp>
        <p:nvSpPr>
          <p:cNvPr id="1341" name="Google Shape;1341;p87"/>
          <p:cNvSpPr/>
          <p:nvPr/>
        </p:nvSpPr>
        <p:spPr>
          <a:xfrm>
            <a:off x="4036475" y="2057475"/>
            <a:ext cx="847800" cy="41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87"/>
          <p:cNvSpPr txBox="1"/>
          <p:nvPr/>
        </p:nvSpPr>
        <p:spPr>
          <a:xfrm>
            <a:off x="386700" y="746700"/>
            <a:ext cx="3798900" cy="3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</a:t>
            </a:r>
            <a:r>
              <a:rPr b="1" lang="en"/>
              <a:t>N anchor boxes</a:t>
            </a:r>
            <a:r>
              <a:rPr lang="en"/>
              <a:t> at each location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Anchors are </a:t>
            </a:r>
            <a:r>
              <a:rPr b="1" lang="en"/>
              <a:t>translation invariant</a:t>
            </a:r>
            <a:r>
              <a:rPr lang="en"/>
              <a:t>: use the same ones at every location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gives offsets from anchor boxes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gives the probability that each (regressed) anchor shows an object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88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8" name="Google Shape;1348;p88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Faster R-CNN: Training</a:t>
            </a:r>
            <a:endParaRPr sz="3000"/>
          </a:p>
        </p:txBody>
      </p:sp>
      <p:sp>
        <p:nvSpPr>
          <p:cNvPr id="1349" name="Google Shape;1349;p88"/>
          <p:cNvSpPr txBox="1"/>
          <p:nvPr/>
        </p:nvSpPr>
        <p:spPr>
          <a:xfrm>
            <a:off x="276800" y="578600"/>
            <a:ext cx="4968300" cy="40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the paper: Ugly pipeline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Use alternating optimization to train RPN, then Fast R-CNN with RPN proposals, etc.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More complex than it has to be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Since publication: Joint training!</a:t>
            </a:r>
            <a:br>
              <a:rPr lang="en" sz="1800"/>
            </a:br>
            <a:r>
              <a:rPr lang="en" sz="1800"/>
              <a:t>One network, four losses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RPN classification (anchor good / bad)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RPN regression (anchor -&gt; proposal)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Fast R-CNN classification (over classes)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Fast R-CNN regression (proposal -&gt; box)</a:t>
            </a:r>
            <a:endParaRPr sz="1800"/>
          </a:p>
        </p:txBody>
      </p:sp>
      <p:pic>
        <p:nvPicPr>
          <p:cNvPr id="1350" name="Google Shape;135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775" y="958625"/>
            <a:ext cx="3633400" cy="2881974"/>
          </a:xfrm>
          <a:prstGeom prst="rect">
            <a:avLst/>
          </a:prstGeom>
          <a:noFill/>
          <a:ln>
            <a:noFill/>
          </a:ln>
        </p:spPr>
      </p:pic>
      <p:sp>
        <p:nvSpPr>
          <p:cNvPr id="1351" name="Google Shape;1351;p88"/>
          <p:cNvSpPr/>
          <p:nvPr/>
        </p:nvSpPr>
        <p:spPr>
          <a:xfrm>
            <a:off x="5331525" y="887975"/>
            <a:ext cx="1436400" cy="41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88"/>
          <p:cNvSpPr txBox="1"/>
          <p:nvPr/>
        </p:nvSpPr>
        <p:spPr>
          <a:xfrm>
            <a:off x="0" y="4275200"/>
            <a:ext cx="4175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Slide credit: Ross Girschick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89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8" name="Google Shape;1358;p89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Faster R-CNN: Results</a:t>
            </a:r>
            <a:endParaRPr sz="3000"/>
          </a:p>
        </p:txBody>
      </p:sp>
      <p:graphicFrame>
        <p:nvGraphicFramePr>
          <p:cNvPr id="1359" name="Google Shape;1359;p89"/>
          <p:cNvGraphicFramePr/>
          <p:nvPr/>
        </p:nvGraphicFramePr>
        <p:xfrm>
          <a:off x="663000" y="165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{9CDE9E2B-9F03-405D-A023-0AF4441CB727}</a:tableStyleId>
              </a:tblPr>
              <a:tblGrid>
                <a:gridCol w="2182100"/>
                <a:gridCol w="1695500"/>
                <a:gridCol w="1938800"/>
                <a:gridCol w="1938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R-CNN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Fast R-CNN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Faster R-CNN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Test time per image</a:t>
                      </a:r>
                      <a:br>
                        <a:rPr lang="en" sz="1800"/>
                      </a:br>
                      <a:r>
                        <a:rPr lang="en" sz="1800"/>
                        <a:t>(with proposals)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50 seconds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2 seconds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0.2 seconds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(Speedup)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1x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25x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250x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mAP (VOC 2007)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66.0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66.9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66.9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90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5" name="Google Shape;1365;p90"/>
          <p:cNvSpPr txBox="1"/>
          <p:nvPr/>
        </p:nvSpPr>
        <p:spPr>
          <a:xfrm>
            <a:off x="120875" y="69950"/>
            <a:ext cx="77019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Object Detection State-of-the-art:</a:t>
            </a:r>
            <a:br>
              <a:rPr lang="en" sz="3000"/>
            </a:br>
            <a:r>
              <a:rPr lang="en" sz="3000"/>
              <a:t>ResNet 101 + Faster R-CNN + some extras</a:t>
            </a:r>
            <a:endParaRPr sz="3000"/>
          </a:p>
        </p:txBody>
      </p:sp>
      <p:pic>
        <p:nvPicPr>
          <p:cNvPr id="1366" name="Google Shape;136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600" y="1499225"/>
            <a:ext cx="6607598" cy="2316926"/>
          </a:xfrm>
          <a:prstGeom prst="rect">
            <a:avLst/>
          </a:prstGeom>
          <a:noFill/>
          <a:ln>
            <a:noFill/>
          </a:ln>
        </p:spPr>
      </p:pic>
      <p:sp>
        <p:nvSpPr>
          <p:cNvPr id="1367" name="Google Shape;1367;p90"/>
          <p:cNvSpPr txBox="1"/>
          <p:nvPr/>
        </p:nvSpPr>
        <p:spPr>
          <a:xfrm>
            <a:off x="0" y="4275200"/>
            <a:ext cx="46329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He et. al, “Deep Residual Learning for Image Recognition”, arXiv 2015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3" name="Google Shape;137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75" y="0"/>
            <a:ext cx="8625675" cy="502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9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9" name="Google Shape;137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25701" cy="482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9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85" name="Google Shape;1385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11518" cy="49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9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91" name="Google Shape;139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91600" cy="4925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9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97" name="Google Shape;1397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70400" cy="473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9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03" name="Google Shape;140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53099" cy="4959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6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16"/>
          <p:cNvSpPr txBox="1"/>
          <p:nvPr/>
        </p:nvSpPr>
        <p:spPr>
          <a:xfrm>
            <a:off x="120875" y="69950"/>
            <a:ext cx="89118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Simple Recipe for Classification + Localization</a:t>
            </a:r>
            <a:endParaRPr sz="3000"/>
          </a:p>
        </p:txBody>
      </p:sp>
      <p:sp>
        <p:nvSpPr>
          <p:cNvPr id="178" name="Google Shape;178;p16"/>
          <p:cNvSpPr txBox="1"/>
          <p:nvPr/>
        </p:nvSpPr>
        <p:spPr>
          <a:xfrm>
            <a:off x="304625" y="647075"/>
            <a:ext cx="8452500" cy="8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Step 2</a:t>
            </a:r>
            <a:r>
              <a:rPr lang="en" sz="1800"/>
              <a:t>: Attach new fully-connected “regression head” to the network</a:t>
            </a:r>
            <a:endParaRPr sz="1800"/>
          </a:p>
        </p:txBody>
      </p:sp>
      <p:pic>
        <p:nvPicPr>
          <p:cNvPr id="179" name="Google Shape;1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75" y="2838222"/>
            <a:ext cx="1494902" cy="124029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6"/>
          <p:cNvSpPr/>
          <p:nvPr/>
        </p:nvSpPr>
        <p:spPr>
          <a:xfrm rot="5400000">
            <a:off x="1842000" y="3099425"/>
            <a:ext cx="1050900" cy="717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6"/>
          <p:cNvSpPr/>
          <p:nvPr/>
        </p:nvSpPr>
        <p:spPr>
          <a:xfrm>
            <a:off x="3079224" y="3258874"/>
            <a:ext cx="863700" cy="393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6"/>
          <p:cNvSpPr txBox="1"/>
          <p:nvPr/>
        </p:nvSpPr>
        <p:spPr>
          <a:xfrm>
            <a:off x="172725" y="4122325"/>
            <a:ext cx="15762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</a:t>
            </a:r>
            <a:endParaRPr/>
          </a:p>
        </p:txBody>
      </p:sp>
      <p:sp>
        <p:nvSpPr>
          <p:cNvPr id="183" name="Google Shape;183;p16"/>
          <p:cNvSpPr txBox="1"/>
          <p:nvPr/>
        </p:nvSpPr>
        <p:spPr>
          <a:xfrm>
            <a:off x="1648950" y="224752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and Pooling</a:t>
            </a:r>
            <a:endParaRPr/>
          </a:p>
        </p:txBody>
      </p:sp>
      <p:sp>
        <p:nvSpPr>
          <p:cNvPr id="184" name="Google Shape;184;p16"/>
          <p:cNvSpPr txBox="1"/>
          <p:nvPr/>
        </p:nvSpPr>
        <p:spPr>
          <a:xfrm>
            <a:off x="2792574" y="3823050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conv feature map</a:t>
            </a:r>
            <a:endParaRPr/>
          </a:p>
        </p:txBody>
      </p:sp>
      <p:cxnSp>
        <p:nvCxnSpPr>
          <p:cNvPr id="185" name="Google Shape;185;p16"/>
          <p:cNvCxnSpPr>
            <a:stCxn id="179" idx="3"/>
            <a:endCxn id="180" idx="2"/>
          </p:cNvCxnSpPr>
          <p:nvPr/>
        </p:nvCxnSpPr>
        <p:spPr>
          <a:xfrm>
            <a:off x="1708277" y="3458371"/>
            <a:ext cx="300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" name="Google Shape;186;p16"/>
          <p:cNvCxnSpPr/>
          <p:nvPr/>
        </p:nvCxnSpPr>
        <p:spPr>
          <a:xfrm>
            <a:off x="2726400" y="3501324"/>
            <a:ext cx="326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87" name="Google Shape;187;p16"/>
          <p:cNvGrpSpPr/>
          <p:nvPr/>
        </p:nvGrpSpPr>
        <p:grpSpPr>
          <a:xfrm>
            <a:off x="4472599" y="1171750"/>
            <a:ext cx="1852243" cy="1455632"/>
            <a:chOff x="4238657" y="1062231"/>
            <a:chExt cx="2619493" cy="2058594"/>
          </a:xfrm>
        </p:grpSpPr>
        <p:sp>
          <p:nvSpPr>
            <p:cNvPr id="188" name="Google Shape;188;p16"/>
            <p:cNvSpPr/>
            <p:nvPr/>
          </p:nvSpPr>
          <p:spPr>
            <a:xfrm>
              <a:off x="4317750" y="1119225"/>
              <a:ext cx="2540400" cy="2001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4878475" y="1809925"/>
              <a:ext cx="106500" cy="864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5174875" y="1809775"/>
              <a:ext cx="106500" cy="864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6"/>
            <p:cNvSpPr txBox="1"/>
            <p:nvPr/>
          </p:nvSpPr>
          <p:spPr>
            <a:xfrm>
              <a:off x="4238657" y="1062231"/>
              <a:ext cx="2032200" cy="54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Fully-connected layers</a:t>
              </a:r>
              <a:endParaRPr sz="1200"/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5952125" y="1832425"/>
              <a:ext cx="106500" cy="90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6"/>
            <p:cNvSpPr txBox="1"/>
            <p:nvPr/>
          </p:nvSpPr>
          <p:spPr>
            <a:xfrm>
              <a:off x="5179120" y="2612966"/>
              <a:ext cx="157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Class scores</a:t>
              </a:r>
              <a:endParaRPr sz="1200"/>
            </a:p>
          </p:txBody>
        </p:sp>
        <p:cxnSp>
          <p:nvCxnSpPr>
            <p:cNvPr id="195" name="Google Shape;195;p16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96" name="Google Shape;196;p16"/>
          <p:cNvGrpSpPr/>
          <p:nvPr/>
        </p:nvGrpSpPr>
        <p:grpSpPr>
          <a:xfrm>
            <a:off x="4472599" y="2932925"/>
            <a:ext cx="2030693" cy="1455631"/>
            <a:chOff x="4238657" y="1062231"/>
            <a:chExt cx="2871862" cy="2058593"/>
          </a:xfrm>
        </p:grpSpPr>
        <p:sp>
          <p:nvSpPr>
            <p:cNvPr id="197" name="Google Shape;197;p16"/>
            <p:cNvSpPr/>
            <p:nvPr/>
          </p:nvSpPr>
          <p:spPr>
            <a:xfrm>
              <a:off x="4317748" y="1119224"/>
              <a:ext cx="2739600" cy="2001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4878475" y="1809925"/>
              <a:ext cx="106500" cy="864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5174875" y="1809775"/>
              <a:ext cx="106500" cy="864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6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6"/>
            <p:cNvSpPr txBox="1"/>
            <p:nvPr/>
          </p:nvSpPr>
          <p:spPr>
            <a:xfrm>
              <a:off x="4238657" y="1062231"/>
              <a:ext cx="2032200" cy="54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Fully-connected layers</a:t>
              </a:r>
              <a:endParaRPr sz="1200"/>
            </a:p>
          </p:txBody>
        </p:sp>
        <p:sp>
          <p:nvSpPr>
            <p:cNvPr id="202" name="Google Shape;202;p16"/>
            <p:cNvSpPr/>
            <p:nvPr/>
          </p:nvSpPr>
          <p:spPr>
            <a:xfrm>
              <a:off x="5956625" y="2041259"/>
              <a:ext cx="1065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6"/>
            <p:cNvSpPr txBox="1"/>
            <p:nvPr/>
          </p:nvSpPr>
          <p:spPr>
            <a:xfrm>
              <a:off x="5179119" y="2612966"/>
              <a:ext cx="193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Box coordinates</a:t>
              </a:r>
              <a:endParaRPr sz="1200"/>
            </a:p>
          </p:txBody>
        </p:sp>
        <p:cxnSp>
          <p:nvCxnSpPr>
            <p:cNvPr id="204" name="Google Shape;204;p16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205" name="Google Shape;205;p16"/>
          <p:cNvCxnSpPr>
            <a:stCxn id="181" idx="5"/>
            <a:endCxn id="188" idx="1"/>
          </p:cNvCxnSpPr>
          <p:nvPr/>
        </p:nvCxnSpPr>
        <p:spPr>
          <a:xfrm flipH="1" rot="10800000">
            <a:off x="3942924" y="1919674"/>
            <a:ext cx="585600" cy="1486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6" name="Google Shape;206;p16"/>
          <p:cNvCxnSpPr>
            <a:stCxn id="181" idx="5"/>
            <a:endCxn id="197" idx="1"/>
          </p:cNvCxnSpPr>
          <p:nvPr/>
        </p:nvCxnSpPr>
        <p:spPr>
          <a:xfrm>
            <a:off x="3942924" y="3406474"/>
            <a:ext cx="585600" cy="274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7" name="Google Shape;207;p16"/>
          <p:cNvSpPr txBox="1"/>
          <p:nvPr/>
        </p:nvSpPr>
        <p:spPr>
          <a:xfrm>
            <a:off x="6452450" y="1626113"/>
            <a:ext cx="19353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“Classification head”</a:t>
            </a:r>
            <a:endParaRPr/>
          </a:p>
        </p:txBody>
      </p:sp>
      <p:sp>
        <p:nvSpPr>
          <p:cNvPr id="208" name="Google Shape;208;p16"/>
          <p:cNvSpPr txBox="1"/>
          <p:nvPr/>
        </p:nvSpPr>
        <p:spPr>
          <a:xfrm>
            <a:off x="6618150" y="3387275"/>
            <a:ext cx="19353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“Regression head”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97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98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4" name="Google Shape;1414;p98"/>
          <p:cNvSpPr txBox="1"/>
          <p:nvPr/>
        </p:nvSpPr>
        <p:spPr>
          <a:xfrm>
            <a:off x="120875" y="69950"/>
            <a:ext cx="77019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ImageNet Detection 2013 - 2015</a:t>
            </a:r>
            <a:endParaRPr sz="3000"/>
          </a:p>
        </p:txBody>
      </p:sp>
      <p:pic>
        <p:nvPicPr>
          <p:cNvPr id="1415" name="Google Shape;1415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650" y="660224"/>
            <a:ext cx="6364699" cy="3823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99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1" name="Google Shape;1421;p99"/>
          <p:cNvSpPr txBox="1"/>
          <p:nvPr/>
        </p:nvSpPr>
        <p:spPr>
          <a:xfrm>
            <a:off x="120875" y="69950"/>
            <a:ext cx="77019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YOLO: You Only Look Once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Detection as Regression</a:t>
            </a:r>
            <a:endParaRPr sz="3000"/>
          </a:p>
        </p:txBody>
      </p:sp>
      <p:pic>
        <p:nvPicPr>
          <p:cNvPr id="1422" name="Google Shape;1422;p99"/>
          <p:cNvPicPr preferRelativeResize="0"/>
          <p:nvPr/>
        </p:nvPicPr>
        <p:blipFill rotWithShape="1">
          <a:blip r:embed="rId3">
            <a:alphaModFix/>
          </a:blip>
          <a:srcRect b="0" l="0" r="0" t="3873"/>
          <a:stretch/>
        </p:blipFill>
        <p:spPr>
          <a:xfrm>
            <a:off x="5358375" y="670150"/>
            <a:ext cx="3616125" cy="213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3" name="Google Shape;1423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0738" y="3099463"/>
            <a:ext cx="4398624" cy="127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4" name="Google Shape;1424;p99"/>
          <p:cNvSpPr txBox="1"/>
          <p:nvPr/>
        </p:nvSpPr>
        <p:spPr>
          <a:xfrm>
            <a:off x="206350" y="1142150"/>
            <a:ext cx="43986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Divide image into S x S grid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Within each grid cell predict: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B Boxes: 4 coordinates + confidence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Class scores: C numbers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Regression from image to </a:t>
            </a:r>
            <a:br>
              <a:rPr lang="en" sz="1800"/>
            </a:br>
            <a:r>
              <a:rPr lang="en" sz="1800"/>
              <a:t>7 x 7 x (5 * B + C) tensor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Direct prediction using a CNN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Redmon et al, “You Only Look Once: </a:t>
            </a:r>
            <a:br>
              <a:rPr lang="en" sz="1000"/>
            </a:br>
            <a:r>
              <a:rPr lang="en" sz="1000"/>
              <a:t>Unified, Real-Time Object Detection”, arXiv 2015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100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0" name="Google Shape;1430;p100"/>
          <p:cNvSpPr txBox="1"/>
          <p:nvPr/>
        </p:nvSpPr>
        <p:spPr>
          <a:xfrm>
            <a:off x="120875" y="69950"/>
            <a:ext cx="77019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YOLO: You Only Look Once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Detection as Regression</a:t>
            </a:r>
            <a:endParaRPr sz="3000"/>
          </a:p>
        </p:txBody>
      </p:sp>
      <p:pic>
        <p:nvPicPr>
          <p:cNvPr id="1431" name="Google Shape;1431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9963" y="1429788"/>
            <a:ext cx="4695825" cy="27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2" name="Google Shape;1432;p100"/>
          <p:cNvSpPr txBox="1"/>
          <p:nvPr/>
        </p:nvSpPr>
        <p:spPr>
          <a:xfrm>
            <a:off x="206350" y="1142150"/>
            <a:ext cx="37683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Faster than Faster R-CNN, but not as good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Redmon et al, “You Only Look Once: </a:t>
            </a:r>
            <a:br>
              <a:rPr lang="en" sz="1000"/>
            </a:br>
            <a:r>
              <a:rPr lang="en" sz="1000"/>
              <a:t>Unified, Real-Time Object Detection”, arXiv 2015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101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8" name="Google Shape;1438;p101"/>
          <p:cNvSpPr txBox="1"/>
          <p:nvPr/>
        </p:nvSpPr>
        <p:spPr>
          <a:xfrm>
            <a:off x="120875" y="69950"/>
            <a:ext cx="77019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Object Detection code links:</a:t>
            </a:r>
            <a:endParaRPr sz="3000"/>
          </a:p>
        </p:txBody>
      </p:sp>
      <p:sp>
        <p:nvSpPr>
          <p:cNvPr id="1439" name="Google Shape;1439;p101"/>
          <p:cNvSpPr txBox="1"/>
          <p:nvPr/>
        </p:nvSpPr>
        <p:spPr>
          <a:xfrm>
            <a:off x="276800" y="731000"/>
            <a:ext cx="7914900" cy="3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R-CNN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(Cafffe + MATLAB):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https://github.com/rbgirshick/rcnn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Probably don’t use this; too slow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Fast R-CNN</a:t>
            </a:r>
            <a:br>
              <a:rPr lang="en" sz="1600"/>
            </a:br>
            <a:r>
              <a:rPr lang="en" sz="1600"/>
              <a:t>(Caffe + MATLAB): </a:t>
            </a:r>
            <a:r>
              <a:rPr lang="en" sz="1600" u="sng">
                <a:solidFill>
                  <a:schemeClr val="hlink"/>
                </a:solidFill>
                <a:hlinkClick r:id="rId4"/>
              </a:rPr>
              <a:t>https://github.com/rbgirshick/fast-rcnn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Faster R-CNN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(Caffe + MATLAB): </a:t>
            </a:r>
            <a:r>
              <a:rPr lang="en" sz="1600" u="sng">
                <a:solidFill>
                  <a:schemeClr val="hlink"/>
                </a:solidFill>
                <a:hlinkClick r:id="rId5"/>
              </a:rPr>
              <a:t>https://github.com/ShaoqingRen/faster_rcnn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(Caffe + Python): </a:t>
            </a:r>
            <a:r>
              <a:rPr lang="en" sz="1600" u="sng">
                <a:solidFill>
                  <a:schemeClr val="hlink"/>
                </a:solidFill>
                <a:hlinkClick r:id="rId6"/>
              </a:rPr>
              <a:t>https://github.com/rbgirshick/py-faster-rcnn</a:t>
            </a:r>
            <a:r>
              <a:rPr lang="en" sz="1600"/>
              <a:t>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YOLO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http://pjreddie.com/darknet/yolo/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Maybe try this for projects?</a:t>
            </a:r>
            <a:endParaRPr sz="160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102"/>
          <p:cNvSpPr txBox="1"/>
          <p:nvPr>
            <p:ph idx="12" type="sldNum"/>
          </p:nvPr>
        </p:nvSpPr>
        <p:spPr>
          <a:xfrm>
            <a:off x="67318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5" name="Google Shape;1445;p102"/>
          <p:cNvSpPr txBox="1"/>
          <p:nvPr/>
        </p:nvSpPr>
        <p:spPr>
          <a:xfrm>
            <a:off x="120875" y="69950"/>
            <a:ext cx="77019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Recap</a:t>
            </a:r>
            <a:endParaRPr sz="3000"/>
          </a:p>
        </p:txBody>
      </p:sp>
      <p:sp>
        <p:nvSpPr>
          <p:cNvPr id="1446" name="Google Shape;1446;p102"/>
          <p:cNvSpPr txBox="1"/>
          <p:nvPr/>
        </p:nvSpPr>
        <p:spPr>
          <a:xfrm>
            <a:off x="480875" y="604425"/>
            <a:ext cx="8445300" cy="39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Localization</a:t>
            </a:r>
            <a:r>
              <a:rPr lang="en" sz="1800"/>
              <a:t>: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Find a fixed number of objects (one or many)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L2 regression from CNN features to box coordinates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Much simpler than detection; consider it for your projects!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Overfeat: Regression + efficient sliding window with FC -&gt; conv conversion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Deeper networks do better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Object</a:t>
            </a:r>
            <a:r>
              <a:rPr lang="en" sz="1800"/>
              <a:t> </a:t>
            </a:r>
            <a:r>
              <a:rPr b="1" lang="en" sz="1800"/>
              <a:t>Detection</a:t>
            </a:r>
            <a:r>
              <a:rPr lang="en" sz="1800"/>
              <a:t>: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Find a variable number of objects by classifying image regions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Before CNNs: dense multiscale sliding window (HoG, DPM)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Avoid dense sliding window with region proposals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R-CNN: Selective Search + CNN classification / regression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Fast R-CNN: Swap order of convolutions and region extraction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Faster R-CNN: Compute region proposals within the network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Deeper networks do better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